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Inter SemiBold"/>
      <p:regular r:id="rId49"/>
      <p:bold r:id="rId50"/>
    </p:embeddedFont>
    <p:embeddedFont>
      <p:font typeface="Roboto"/>
      <p:regular r:id="rId51"/>
      <p:bold r:id="rId52"/>
      <p:italic r:id="rId53"/>
      <p:boldItalic r:id="rId54"/>
    </p:embeddedFont>
    <p:embeddedFont>
      <p:font typeface="Inter"/>
      <p:regular r:id="rId55"/>
      <p:bold r:id="rId56"/>
    </p:embeddedFont>
    <p:embeddedFont>
      <p:font typeface="Libre Baskerville"/>
      <p:regular r:id="rId57"/>
      <p:bold r:id="rId58"/>
      <p:italic r:id="rId59"/>
    </p:embeddedFont>
    <p:embeddedFont>
      <p:font typeface="Inter Medium"/>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Inter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Inter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InterMedium-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font" Target="fonts/InterSemiBold-bold.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Inter-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LibreBaskerville-regular.fntdata"/><Relationship Id="rId12" Type="http://schemas.openxmlformats.org/officeDocument/2006/relationships/slide" Target="slides/slide8.xml"/><Relationship Id="rId56" Type="http://schemas.openxmlformats.org/officeDocument/2006/relationships/font" Target="fonts/Inter-bold.fntdata"/><Relationship Id="rId15" Type="http://schemas.openxmlformats.org/officeDocument/2006/relationships/slide" Target="slides/slide11.xml"/><Relationship Id="rId59" Type="http://schemas.openxmlformats.org/officeDocument/2006/relationships/font" Target="fonts/LibreBaskerville-italic.fntdata"/><Relationship Id="rId14" Type="http://schemas.openxmlformats.org/officeDocument/2006/relationships/slide" Target="slides/slide10.xml"/><Relationship Id="rId58" Type="http://schemas.openxmlformats.org/officeDocument/2006/relationships/font" Target="fonts/LibreBaskerville-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7af7a6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7af7a6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79d94e1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c79d94e1a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4f11f95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f4f11f959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78d43d8e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c78d43d8e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78d43d8e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78d43d8e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79d94e1a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79d94e1a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79d94e1a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c79d94e1ae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79d94e1a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79d94e1a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79d94e1a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79d94e1a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79d94e1a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79d94e1a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79d94e1a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79d94e1a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bc3b886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bc3b886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79d94e1a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79d94e1a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79d94e1ae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79d94e1ae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79d94e1a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c79d94e1ae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79d94e1a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79d94e1a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c79d94e1a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c79d94e1a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79d94e1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79d94e1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c79d94e1ae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c79d94e1ae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c79d94e1ae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c79d94e1ae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DBDEE1"/>
                </a:solidFill>
              </a:rPr>
              <a:t>garantit que les informations pertinentes contenues dans les données d'entrée ne soient pas perdues lors de la segmentation. Utile dans les séries temporelles où les informations contextuelles entre les segments adjacents sont importantes pour l'analyse et la prédiction.</a:t>
            </a:r>
            <a:endParaRPr sz="14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79d94e1a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c79d94e1ae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79d94e1ae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79d94e1ae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79d94e1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c79d94e1a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c79d94e1a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c79d94e1a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79d94e1a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c79d94e1a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79d94e1ae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79d94e1ae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c79d94e1ae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c79d94e1ae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79d94e1ae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c79d94e1a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79d94e1ae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c79d94e1a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79d94e1ae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c79d94e1ae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c79d94e1ae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c79d94e1ae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c79d94e1ae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c79d94e1ae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79d94e1ae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c79d94e1ae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bc3b886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bc3b886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0D0D0D"/>
                </a:solidFill>
                <a:highlight>
                  <a:srgbClr val="FFFFFF"/>
                </a:highlight>
                <a:latin typeface="Roboto"/>
                <a:ea typeface="Roboto"/>
                <a:cs typeface="Roboto"/>
                <a:sym typeface="Roboto"/>
              </a:rPr>
              <a:t>Créer un modèle pour pouvoir identifier les activités réalisées.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c79d94e1a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2c79d94e1ae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c79d94e1a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c79d94e1a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c79d94e1a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c79d94e1a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c79d94e1a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c79d94e1a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77ed9f117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7ed9f117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4f11f959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f4f11f959e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79d94e1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c79d94e1a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78d43d8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78d43d8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78d43d8e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78d43d8e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78d43d8e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78d43d8e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46.png"/><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57.png"/><Relationship Id="rId5"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59.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hyperlink" Target="https://fr.freepik.com/photos-premium/femme-met-telephone-portable-dans-poche-jeans-fond-clair-gris-isolation-espace-pour-texte_13338791.ht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DAD2"/>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38675" y="1168825"/>
            <a:ext cx="86550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fr" sz="4000">
                <a:solidFill>
                  <a:srgbClr val="0E3449"/>
                </a:solidFill>
                <a:latin typeface="Inter SemiBold"/>
                <a:ea typeface="Inter SemiBold"/>
                <a:cs typeface="Inter SemiBold"/>
                <a:sym typeface="Inter SemiBold"/>
              </a:rPr>
              <a:t>Optimizing Sports Performance:</a:t>
            </a:r>
            <a:endParaRPr sz="4000">
              <a:solidFill>
                <a:srgbClr val="0E3449"/>
              </a:solidFill>
              <a:latin typeface="Inter SemiBold"/>
              <a:ea typeface="Inter SemiBold"/>
              <a:cs typeface="Inter SemiBold"/>
              <a:sym typeface="Inter SemiBold"/>
            </a:endParaRPr>
          </a:p>
        </p:txBody>
      </p:sp>
      <p:pic>
        <p:nvPicPr>
          <p:cNvPr id="55" name="Google Shape;55;p13"/>
          <p:cNvPicPr preferRelativeResize="0"/>
          <p:nvPr/>
        </p:nvPicPr>
        <p:blipFill>
          <a:blip r:embed="rId3">
            <a:alphaModFix/>
          </a:blip>
          <a:stretch>
            <a:fillRect/>
          </a:stretch>
        </p:blipFill>
        <p:spPr>
          <a:xfrm>
            <a:off x="4700250" y="2595750"/>
            <a:ext cx="3818450" cy="2547749"/>
          </a:xfrm>
          <a:prstGeom prst="rect">
            <a:avLst/>
          </a:prstGeom>
          <a:noFill/>
          <a:ln>
            <a:noFill/>
          </a:ln>
        </p:spPr>
      </p:pic>
      <p:pic>
        <p:nvPicPr>
          <p:cNvPr id="56" name="Google Shape;56;p13"/>
          <p:cNvPicPr preferRelativeResize="0"/>
          <p:nvPr/>
        </p:nvPicPr>
        <p:blipFill>
          <a:blip r:embed="rId4">
            <a:alphaModFix/>
          </a:blip>
          <a:stretch>
            <a:fillRect/>
          </a:stretch>
        </p:blipFill>
        <p:spPr>
          <a:xfrm>
            <a:off x="855250" y="317125"/>
            <a:ext cx="973275" cy="651050"/>
          </a:xfrm>
          <a:prstGeom prst="rect">
            <a:avLst/>
          </a:prstGeom>
          <a:noFill/>
          <a:ln>
            <a:noFill/>
          </a:ln>
        </p:spPr>
      </p:pic>
      <p:sp>
        <p:nvSpPr>
          <p:cNvPr id="57" name="Google Shape;57;p13"/>
          <p:cNvSpPr txBox="1"/>
          <p:nvPr>
            <p:ph type="ctrTitle"/>
          </p:nvPr>
        </p:nvSpPr>
        <p:spPr>
          <a:xfrm>
            <a:off x="515025" y="1969225"/>
            <a:ext cx="7817400" cy="58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500">
                <a:solidFill>
                  <a:schemeClr val="lt1"/>
                </a:solidFill>
                <a:latin typeface="Inter Medium"/>
                <a:ea typeface="Inter Medium"/>
                <a:cs typeface="Inter Medium"/>
                <a:sym typeface="Inter Medium"/>
              </a:rPr>
              <a:t>Activity Monitoring focused on </a:t>
            </a:r>
            <a:r>
              <a:rPr lang="fr" sz="2500">
                <a:solidFill>
                  <a:schemeClr val="lt1"/>
                </a:solidFill>
                <a:latin typeface="Inter Medium"/>
                <a:ea typeface="Inter Medium"/>
                <a:cs typeface="Inter Medium"/>
                <a:sym typeface="Inter Medium"/>
              </a:rPr>
              <a:t>vacation</a:t>
            </a:r>
            <a:r>
              <a:rPr lang="fr" sz="2500">
                <a:solidFill>
                  <a:schemeClr val="lt1"/>
                </a:solidFill>
                <a:latin typeface="Inter Medium"/>
                <a:ea typeface="Inter Medium"/>
                <a:cs typeface="Inter Medium"/>
                <a:sym typeface="Inter Medium"/>
              </a:rPr>
              <a:t> period</a:t>
            </a:r>
            <a:endParaRPr sz="2500">
              <a:solidFill>
                <a:schemeClr val="lt1"/>
              </a:solidFill>
              <a:latin typeface="Inter Medium"/>
              <a:ea typeface="Inter Medium"/>
              <a:cs typeface="Inter Medium"/>
              <a:sym typeface="Inter Medium"/>
            </a:endParaRPr>
          </a:p>
        </p:txBody>
      </p:sp>
      <p:sp>
        <p:nvSpPr>
          <p:cNvPr id="58" name="Google Shape;58;p13"/>
          <p:cNvSpPr txBox="1"/>
          <p:nvPr/>
        </p:nvSpPr>
        <p:spPr>
          <a:xfrm>
            <a:off x="87925" y="4711225"/>
            <a:ext cx="81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accent6"/>
                </a:solidFill>
                <a:latin typeface="Inter Medium"/>
                <a:ea typeface="Inter Medium"/>
                <a:cs typeface="Inter Medium"/>
                <a:sym typeface="Inter Medium"/>
              </a:rPr>
              <a:t>Eugenia M</a:t>
            </a:r>
            <a:r>
              <a:rPr lang="fr" sz="1200">
                <a:solidFill>
                  <a:schemeClr val="accent6"/>
                </a:solidFill>
                <a:latin typeface="Inter Medium"/>
                <a:ea typeface="Inter Medium"/>
                <a:cs typeface="Inter Medium"/>
                <a:sym typeface="Inter Medium"/>
              </a:rPr>
              <a:t>ellano</a:t>
            </a:r>
            <a:r>
              <a:rPr lang="fr" sz="1200">
                <a:solidFill>
                  <a:schemeClr val="accent6"/>
                </a:solidFill>
                <a:latin typeface="Inter Medium"/>
                <a:ea typeface="Inter Medium"/>
                <a:cs typeface="Inter Medium"/>
                <a:sym typeface="Inter Medium"/>
              </a:rPr>
              <a:t> &amp; Doriane Doyon-Dousse</a:t>
            </a:r>
            <a:endParaRPr sz="500">
              <a:solidFill>
                <a:schemeClr val="accent6"/>
              </a:solidFill>
            </a:endParaRPr>
          </a:p>
        </p:txBody>
      </p:sp>
      <p:sp>
        <p:nvSpPr>
          <p:cNvPr id="59" name="Google Shape;59;p13"/>
          <p:cNvSpPr txBox="1"/>
          <p:nvPr/>
        </p:nvSpPr>
        <p:spPr>
          <a:xfrm>
            <a:off x="87925" y="4401725"/>
            <a:ext cx="5751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600">
                <a:solidFill>
                  <a:schemeClr val="lt1"/>
                </a:solidFill>
                <a:latin typeface="Inter"/>
                <a:ea typeface="Inter"/>
                <a:cs typeface="Inter"/>
                <a:sym typeface="Inter"/>
              </a:rPr>
              <a:t>Data Science Fullstack</a:t>
            </a:r>
            <a:r>
              <a:rPr lang="fr" sz="1600">
                <a:solidFill>
                  <a:schemeClr val="lt1"/>
                </a:solidFill>
                <a:latin typeface="Inter Medium"/>
                <a:ea typeface="Inter Medium"/>
                <a:cs typeface="Inter Medium"/>
                <a:sym typeface="Inter Medium"/>
              </a:rPr>
              <a:t> (ds-ft-od-03)</a:t>
            </a:r>
            <a:endParaRPr sz="900">
              <a:solidFill>
                <a:schemeClr val="dk2"/>
              </a:solidFill>
            </a:endParaRPr>
          </a:p>
        </p:txBody>
      </p:sp>
      <p:sp>
        <p:nvSpPr>
          <p:cNvPr id="60" name="Google Shape;6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1" name="Google Shape;61;p13"/>
          <p:cNvSpPr txBox="1"/>
          <p:nvPr/>
        </p:nvSpPr>
        <p:spPr>
          <a:xfrm>
            <a:off x="6350400" y="0"/>
            <a:ext cx="2793600" cy="58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fr" sz="1600">
                <a:solidFill>
                  <a:srgbClr val="F9CB9C"/>
                </a:solidFill>
                <a:latin typeface="Inter"/>
                <a:ea typeface="Inter"/>
                <a:cs typeface="Inter"/>
                <a:sym typeface="Inter"/>
              </a:rPr>
              <a:t>BLOC 6 certification</a:t>
            </a:r>
            <a:endParaRPr b="1" sz="1600">
              <a:solidFill>
                <a:srgbClr val="F9CB9C"/>
              </a:solidFill>
              <a:latin typeface="Inter"/>
              <a:ea typeface="Inter"/>
              <a:cs typeface="Inter"/>
              <a:sym typeface="Inter"/>
            </a:endParaRPr>
          </a:p>
          <a:p>
            <a:pPr indent="0" lvl="0" marL="0" rtl="0" algn="r">
              <a:spcBef>
                <a:spcPts val="0"/>
              </a:spcBef>
              <a:spcAft>
                <a:spcPts val="0"/>
              </a:spcAft>
              <a:buNone/>
            </a:pPr>
            <a:r>
              <a:rPr b="1" lang="fr" sz="1600">
                <a:solidFill>
                  <a:srgbClr val="F9CB9C"/>
                </a:solidFill>
                <a:latin typeface="Inter"/>
                <a:ea typeface="Inter"/>
                <a:cs typeface="Inter"/>
                <a:sym typeface="Inter"/>
              </a:rPr>
              <a:t> </a:t>
            </a:r>
            <a:r>
              <a:rPr lang="fr" sz="1600">
                <a:solidFill>
                  <a:srgbClr val="F9CB9C"/>
                </a:solidFill>
                <a:latin typeface="Inter Medium"/>
                <a:ea typeface="Inter Medium"/>
                <a:cs typeface="Inter Medium"/>
                <a:sym typeface="Inter Medium"/>
              </a:rPr>
              <a:t>Mars 2024</a:t>
            </a:r>
            <a:endParaRPr sz="900">
              <a:solidFill>
                <a:srgbClr val="F9CB9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170" name="Shape 170"/>
        <p:cNvGrpSpPr/>
        <p:nvPr/>
      </p:nvGrpSpPr>
      <p:grpSpPr>
        <a:xfrm>
          <a:off x="0" y="0"/>
          <a:ext cx="0" cy="0"/>
          <a:chOff x="0" y="0"/>
          <a:chExt cx="0" cy="0"/>
        </a:xfrm>
      </p:grpSpPr>
      <p:sp>
        <p:nvSpPr>
          <p:cNvPr id="171" name="Google Shape;171;p22"/>
          <p:cNvSpPr txBox="1"/>
          <p:nvPr>
            <p:ph idx="4294967295" type="ctrTitle"/>
          </p:nvPr>
        </p:nvSpPr>
        <p:spPr>
          <a:xfrm>
            <a:off x="5290050" y="380975"/>
            <a:ext cx="32472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4500">
                <a:solidFill>
                  <a:schemeClr val="lt1"/>
                </a:solidFill>
                <a:latin typeface="Inter"/>
                <a:ea typeface="Inter"/>
                <a:cs typeface="Inter"/>
                <a:sym typeface="Inter"/>
              </a:rPr>
              <a:t>Dataset</a:t>
            </a:r>
            <a:r>
              <a:rPr b="1" lang="fr" sz="4000">
                <a:solidFill>
                  <a:schemeClr val="lt1"/>
                </a:solidFill>
                <a:latin typeface="Inter"/>
                <a:ea typeface="Inter"/>
                <a:cs typeface="Inter"/>
                <a:sym typeface="Inter"/>
              </a:rPr>
              <a:t> </a:t>
            </a:r>
            <a:endParaRPr b="1" sz="4000">
              <a:solidFill>
                <a:schemeClr val="lt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Arial"/>
              <a:buNone/>
            </a:pPr>
            <a:r>
              <a:t/>
            </a:r>
            <a:endParaRPr b="0" i="0" sz="3400" u="none" cap="none" strike="noStrike">
              <a:solidFill>
                <a:srgbClr val="FFFFFF"/>
              </a:solidFill>
              <a:latin typeface="Libre Baskerville"/>
              <a:ea typeface="Libre Baskerville"/>
              <a:cs typeface="Libre Baskerville"/>
              <a:sym typeface="Libre Baskerville"/>
            </a:endParaRPr>
          </a:p>
        </p:txBody>
      </p:sp>
      <p:pic>
        <p:nvPicPr>
          <p:cNvPr id="172" name="Google Shape;172;p22"/>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173" name="Google Shape;17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74" name="Google Shape;174;p22"/>
          <p:cNvPicPr preferRelativeResize="0"/>
          <p:nvPr/>
        </p:nvPicPr>
        <p:blipFill>
          <a:blip r:embed="rId4">
            <a:alphaModFix/>
          </a:blip>
          <a:stretch>
            <a:fillRect/>
          </a:stretch>
        </p:blipFill>
        <p:spPr>
          <a:xfrm>
            <a:off x="0" y="0"/>
            <a:ext cx="4579325" cy="4892025"/>
          </a:xfrm>
          <a:prstGeom prst="rect">
            <a:avLst/>
          </a:prstGeom>
          <a:noFill/>
          <a:ln>
            <a:noFill/>
          </a:ln>
        </p:spPr>
      </p:pic>
      <p:sp>
        <p:nvSpPr>
          <p:cNvPr id="175" name="Google Shape;175;p22"/>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2"/>
          <p:cNvPicPr preferRelativeResize="0"/>
          <p:nvPr/>
        </p:nvPicPr>
        <p:blipFill rotWithShape="1">
          <a:blip r:embed="rId3">
            <a:alphaModFix/>
          </a:blip>
          <a:srcRect b="0" l="0" r="0" t="0"/>
          <a:stretch/>
        </p:blipFill>
        <p:spPr>
          <a:xfrm>
            <a:off x="6544575" y="2587750"/>
            <a:ext cx="738150" cy="502575"/>
          </a:xfrm>
          <a:prstGeom prst="rect">
            <a:avLst/>
          </a:prstGeom>
          <a:noFill/>
          <a:ln>
            <a:noFill/>
          </a:ln>
        </p:spPr>
      </p:pic>
      <p:sp>
        <p:nvSpPr>
          <p:cNvPr id="177" name="Google Shape;177;p22"/>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p:nvPr/>
        </p:nvSpPr>
        <p:spPr>
          <a:xfrm>
            <a:off x="5500" y="-17775"/>
            <a:ext cx="3335400" cy="5161200"/>
          </a:xfrm>
          <a:prstGeom prst="rect">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txBox="1"/>
          <p:nvPr>
            <p:ph type="title"/>
          </p:nvPr>
        </p:nvSpPr>
        <p:spPr>
          <a:xfrm>
            <a:off x="254100" y="1442000"/>
            <a:ext cx="3189000" cy="56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fr" sz="2200">
                <a:solidFill>
                  <a:srgbClr val="015955"/>
                </a:solidFill>
                <a:latin typeface="Inter"/>
                <a:ea typeface="Inter"/>
                <a:cs typeface="Inter"/>
                <a:sym typeface="Inter"/>
              </a:rPr>
              <a:t>Laboratoire WISDM</a:t>
            </a:r>
            <a:endParaRPr b="1" sz="2200">
              <a:solidFill>
                <a:srgbClr val="015955"/>
              </a:solidFill>
              <a:latin typeface="Inter"/>
              <a:ea typeface="Inter"/>
              <a:cs typeface="Inter"/>
              <a:sym typeface="Inter"/>
            </a:endParaRPr>
          </a:p>
          <a:p>
            <a:pPr indent="0" lvl="0" marL="0" rtl="0" algn="l">
              <a:lnSpc>
                <a:spcPct val="100000"/>
              </a:lnSpc>
              <a:spcBef>
                <a:spcPts val="0"/>
              </a:spcBef>
              <a:spcAft>
                <a:spcPts val="0"/>
              </a:spcAft>
              <a:buSzPts val="2800"/>
              <a:buNone/>
            </a:pPr>
            <a:r>
              <a:t/>
            </a:r>
            <a:endParaRPr sz="2200">
              <a:solidFill>
                <a:srgbClr val="015955"/>
              </a:solidFill>
              <a:latin typeface="Inter"/>
              <a:ea typeface="Inter"/>
              <a:cs typeface="Inter"/>
              <a:sym typeface="Inter"/>
            </a:endParaRPr>
          </a:p>
          <a:p>
            <a:pPr indent="0" lvl="0" marL="0" rtl="0" algn="l">
              <a:lnSpc>
                <a:spcPct val="100000"/>
              </a:lnSpc>
              <a:spcBef>
                <a:spcPts val="0"/>
              </a:spcBef>
              <a:spcAft>
                <a:spcPts val="0"/>
              </a:spcAft>
              <a:buSzPts val="2800"/>
              <a:buNone/>
            </a:pPr>
            <a:r>
              <a:t/>
            </a:r>
            <a:endParaRPr sz="2200">
              <a:solidFill>
                <a:srgbClr val="015955"/>
              </a:solidFill>
              <a:latin typeface="Inter"/>
              <a:ea typeface="Inter"/>
              <a:cs typeface="Inter"/>
              <a:sym typeface="Inter"/>
            </a:endParaRPr>
          </a:p>
          <a:p>
            <a:pPr indent="0" lvl="0" marL="0" rtl="0" algn="l">
              <a:lnSpc>
                <a:spcPct val="100000"/>
              </a:lnSpc>
              <a:spcBef>
                <a:spcPts val="0"/>
              </a:spcBef>
              <a:spcAft>
                <a:spcPts val="0"/>
              </a:spcAft>
              <a:buSzPts val="2800"/>
              <a:buNone/>
            </a:pPr>
            <a:r>
              <a:t/>
            </a:r>
            <a:endParaRPr sz="2200">
              <a:solidFill>
                <a:srgbClr val="015955"/>
              </a:solidFill>
              <a:latin typeface="Inter"/>
              <a:ea typeface="Inter"/>
              <a:cs typeface="Inter"/>
              <a:sym typeface="Inter"/>
            </a:endParaRPr>
          </a:p>
          <a:p>
            <a:pPr indent="0" lvl="0" marL="0" rtl="0" algn="l">
              <a:lnSpc>
                <a:spcPct val="100000"/>
              </a:lnSpc>
              <a:spcBef>
                <a:spcPts val="0"/>
              </a:spcBef>
              <a:spcAft>
                <a:spcPts val="0"/>
              </a:spcAft>
              <a:buSzPts val="2800"/>
              <a:buNone/>
            </a:pPr>
            <a:r>
              <a:t/>
            </a:r>
            <a:endParaRPr sz="2200">
              <a:solidFill>
                <a:srgbClr val="015955"/>
              </a:solidFill>
              <a:latin typeface="Inter"/>
              <a:ea typeface="Inter"/>
              <a:cs typeface="Inter"/>
              <a:sym typeface="Inter"/>
            </a:endParaRPr>
          </a:p>
        </p:txBody>
      </p:sp>
      <p:pic>
        <p:nvPicPr>
          <p:cNvPr id="184" name="Google Shape;184;p23"/>
          <p:cNvPicPr preferRelativeResize="0"/>
          <p:nvPr/>
        </p:nvPicPr>
        <p:blipFill rotWithShape="1">
          <a:blip r:embed="rId3">
            <a:alphaModFix/>
          </a:blip>
          <a:srcRect b="0" l="0" r="0" t="0"/>
          <a:stretch/>
        </p:blipFill>
        <p:spPr>
          <a:xfrm>
            <a:off x="466275" y="526450"/>
            <a:ext cx="588411" cy="393600"/>
          </a:xfrm>
          <a:prstGeom prst="rect">
            <a:avLst/>
          </a:prstGeom>
          <a:noFill/>
          <a:ln>
            <a:noFill/>
          </a:ln>
        </p:spPr>
      </p:pic>
      <p:sp>
        <p:nvSpPr>
          <p:cNvPr id="185" name="Google Shape;185;p23"/>
          <p:cNvSpPr txBox="1"/>
          <p:nvPr>
            <p:ph idx="4294967295" type="ctrTitle"/>
          </p:nvPr>
        </p:nvSpPr>
        <p:spPr>
          <a:xfrm>
            <a:off x="4541273" y="1258150"/>
            <a:ext cx="43350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User</a:t>
            </a:r>
            <a:r>
              <a:rPr lang="fr" sz="1800">
                <a:solidFill>
                  <a:srgbClr val="4B5258"/>
                </a:solidFill>
                <a:latin typeface="Inter"/>
                <a:ea typeface="Inter"/>
                <a:cs typeface="Inter"/>
                <a:sym typeface="Inter"/>
              </a:rPr>
              <a:t> : </a:t>
            </a:r>
            <a:r>
              <a:rPr lang="fr" sz="1400">
                <a:solidFill>
                  <a:srgbClr val="4B5258"/>
                </a:solidFill>
                <a:latin typeface="Inter"/>
                <a:ea typeface="Inter"/>
                <a:cs typeface="Inter"/>
                <a:sym typeface="Inter"/>
              </a:rPr>
              <a:t>36 utilisateurs différents </a:t>
            </a:r>
            <a:endParaRPr b="0" i="0" sz="1400" u="none" cap="none" strike="noStrike">
              <a:solidFill>
                <a:srgbClr val="4B5258"/>
              </a:solidFill>
              <a:latin typeface="Inter"/>
              <a:ea typeface="Inter"/>
              <a:cs typeface="Inter"/>
              <a:sym typeface="Inter"/>
            </a:endParaRPr>
          </a:p>
        </p:txBody>
      </p:sp>
      <p:sp>
        <p:nvSpPr>
          <p:cNvPr id="186" name="Google Shape;186;p23"/>
          <p:cNvSpPr/>
          <p:nvPr/>
        </p:nvSpPr>
        <p:spPr>
          <a:xfrm rot="-355994">
            <a:off x="4278386" y="1504673"/>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txBox="1"/>
          <p:nvPr>
            <p:ph idx="4294967295" type="ctrTitle"/>
          </p:nvPr>
        </p:nvSpPr>
        <p:spPr>
          <a:xfrm>
            <a:off x="4541264" y="1777734"/>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Activity : </a:t>
            </a:r>
            <a:r>
              <a:rPr lang="fr" sz="1400">
                <a:solidFill>
                  <a:srgbClr val="4B5258"/>
                </a:solidFill>
                <a:latin typeface="Inter"/>
                <a:ea typeface="Inter"/>
                <a:cs typeface="Inter"/>
                <a:sym typeface="Inter"/>
              </a:rPr>
              <a:t>6 activités différentes</a:t>
            </a:r>
            <a:br>
              <a:rPr lang="fr" sz="2000">
                <a:solidFill>
                  <a:srgbClr val="4B5258"/>
                </a:solidFill>
                <a:latin typeface="Inter"/>
                <a:ea typeface="Inter"/>
                <a:cs typeface="Inter"/>
                <a:sym typeface="Inter"/>
              </a:rPr>
            </a:br>
            <a:endParaRPr sz="20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t/>
            </a:r>
            <a:endParaRPr sz="2000">
              <a:solidFill>
                <a:srgbClr val="4B5258"/>
              </a:solidFill>
              <a:latin typeface="Inter"/>
              <a:ea typeface="Inter"/>
              <a:cs typeface="Inter"/>
              <a:sym typeface="Inter"/>
            </a:endParaRPr>
          </a:p>
        </p:txBody>
      </p:sp>
      <p:sp>
        <p:nvSpPr>
          <p:cNvPr id="188" name="Google Shape;188;p23"/>
          <p:cNvSpPr/>
          <p:nvPr/>
        </p:nvSpPr>
        <p:spPr>
          <a:xfrm rot="-355994">
            <a:off x="4278386" y="19763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txBox="1"/>
          <p:nvPr>
            <p:ph idx="4294967295" type="ctrTitle"/>
          </p:nvPr>
        </p:nvSpPr>
        <p:spPr>
          <a:xfrm>
            <a:off x="4541264" y="23052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Timestamp : </a:t>
            </a:r>
            <a:r>
              <a:rPr lang="fr" sz="1500">
                <a:solidFill>
                  <a:srgbClr val="4B5258"/>
                </a:solidFill>
                <a:latin typeface="Inter"/>
                <a:ea typeface="Inter"/>
                <a:cs typeface="Inter"/>
                <a:sym typeface="Inter"/>
              </a:rPr>
              <a:t>nanosecondes  </a:t>
            </a:r>
            <a:endParaRPr sz="15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t/>
            </a:r>
            <a:endParaRPr sz="2000">
              <a:solidFill>
                <a:srgbClr val="4B5258"/>
              </a:solidFill>
              <a:latin typeface="Inter"/>
              <a:ea typeface="Inter"/>
              <a:cs typeface="Inter"/>
              <a:sym typeface="Inter"/>
            </a:endParaRPr>
          </a:p>
        </p:txBody>
      </p:sp>
      <p:sp>
        <p:nvSpPr>
          <p:cNvPr id="190" name="Google Shape;190;p23"/>
          <p:cNvSpPr/>
          <p:nvPr/>
        </p:nvSpPr>
        <p:spPr>
          <a:xfrm rot="-355994">
            <a:off x="4278386" y="25394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txBox="1"/>
          <p:nvPr/>
        </p:nvSpPr>
        <p:spPr>
          <a:xfrm>
            <a:off x="1054675" y="430725"/>
            <a:ext cx="734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600" u="sng">
                <a:solidFill>
                  <a:srgbClr val="0E3449"/>
                </a:solidFill>
                <a:latin typeface="Inter SemiBold"/>
                <a:ea typeface="Inter SemiBold"/>
                <a:cs typeface="Inter SemiBold"/>
                <a:sym typeface="Inter SemiBold"/>
              </a:rPr>
              <a:t>Dataset</a:t>
            </a:r>
            <a:endParaRPr b="1" sz="2600" u="sng">
              <a:solidFill>
                <a:schemeClr val="dk2"/>
              </a:solidFill>
            </a:endParaRPr>
          </a:p>
        </p:txBody>
      </p:sp>
      <p:sp>
        <p:nvSpPr>
          <p:cNvPr id="192" name="Google Shape;192;p23"/>
          <p:cNvSpPr txBox="1"/>
          <p:nvPr/>
        </p:nvSpPr>
        <p:spPr>
          <a:xfrm>
            <a:off x="323950" y="1836525"/>
            <a:ext cx="3335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dk2"/>
                </a:solidFill>
              </a:rPr>
              <a:t>(Wireless Sensor Data Mining)</a:t>
            </a:r>
            <a:endParaRPr sz="1500">
              <a:solidFill>
                <a:schemeClr val="dk2"/>
              </a:solidFill>
            </a:endParaRPr>
          </a:p>
        </p:txBody>
      </p:sp>
      <p:sp>
        <p:nvSpPr>
          <p:cNvPr id="193" name="Google Shape;193;p23"/>
          <p:cNvSpPr/>
          <p:nvPr/>
        </p:nvSpPr>
        <p:spPr>
          <a:xfrm rot="-355994">
            <a:off x="4278386" y="3056848"/>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rot="-355994">
            <a:off x="4278386" y="357423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rot="-355994">
            <a:off x="4278386" y="41233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txBox="1"/>
          <p:nvPr/>
        </p:nvSpPr>
        <p:spPr>
          <a:xfrm>
            <a:off x="4570525" y="2839675"/>
            <a:ext cx="405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B5258"/>
                </a:solidFill>
                <a:latin typeface="Inter"/>
                <a:ea typeface="Inter"/>
                <a:cs typeface="Inter"/>
                <a:sym typeface="Inter"/>
              </a:rPr>
              <a:t>X-axis</a:t>
            </a:r>
            <a:endParaRPr sz="2000">
              <a:solidFill>
                <a:srgbClr val="4B5258"/>
              </a:solidFill>
              <a:latin typeface="Inter"/>
              <a:ea typeface="Inter"/>
              <a:cs typeface="Inter"/>
              <a:sym typeface="Inter"/>
            </a:endParaRPr>
          </a:p>
        </p:txBody>
      </p:sp>
      <p:sp>
        <p:nvSpPr>
          <p:cNvPr id="197" name="Google Shape;197;p23"/>
          <p:cNvSpPr txBox="1"/>
          <p:nvPr/>
        </p:nvSpPr>
        <p:spPr>
          <a:xfrm>
            <a:off x="4570525" y="3352238"/>
            <a:ext cx="427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B5258"/>
                </a:solidFill>
                <a:latin typeface="Inter"/>
                <a:ea typeface="Inter"/>
                <a:cs typeface="Inter"/>
                <a:sym typeface="Inter"/>
              </a:rPr>
              <a:t>Y</a:t>
            </a:r>
            <a:r>
              <a:rPr lang="fr" sz="2000">
                <a:solidFill>
                  <a:srgbClr val="4B5258"/>
                </a:solidFill>
                <a:latin typeface="Inter"/>
                <a:ea typeface="Inter"/>
                <a:cs typeface="Inter"/>
                <a:sym typeface="Inter"/>
              </a:rPr>
              <a:t>-axis</a:t>
            </a:r>
            <a:endParaRPr sz="1800">
              <a:solidFill>
                <a:schemeClr val="dk2"/>
              </a:solidFill>
            </a:endParaRPr>
          </a:p>
        </p:txBody>
      </p:sp>
      <p:sp>
        <p:nvSpPr>
          <p:cNvPr id="198" name="Google Shape;198;p23"/>
          <p:cNvSpPr txBox="1"/>
          <p:nvPr/>
        </p:nvSpPr>
        <p:spPr>
          <a:xfrm>
            <a:off x="4541275" y="3900363"/>
            <a:ext cx="385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B5258"/>
                </a:solidFill>
                <a:latin typeface="Inter"/>
                <a:ea typeface="Inter"/>
                <a:cs typeface="Inter"/>
                <a:sym typeface="Inter"/>
              </a:rPr>
              <a:t>Z</a:t>
            </a:r>
            <a:r>
              <a:rPr lang="fr" sz="2000">
                <a:solidFill>
                  <a:srgbClr val="4B5258"/>
                </a:solidFill>
                <a:latin typeface="Inter"/>
                <a:ea typeface="Inter"/>
                <a:cs typeface="Inter"/>
                <a:sym typeface="Inter"/>
              </a:rPr>
              <a:t>-axis</a:t>
            </a:r>
            <a:endParaRPr sz="2000">
              <a:solidFill>
                <a:srgbClr val="4B5258"/>
              </a:solidFill>
              <a:latin typeface="Inter"/>
              <a:ea typeface="Inter"/>
              <a:cs typeface="Inter"/>
              <a:sym typeface="Inter"/>
            </a:endParaRPr>
          </a:p>
        </p:txBody>
      </p:sp>
      <p:sp>
        <p:nvSpPr>
          <p:cNvPr id="199" name="Google Shape;1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00" name="Google Shape;200;p23"/>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201" name="Google Shape;201;p23"/>
          <p:cNvPicPr preferRelativeResize="0"/>
          <p:nvPr/>
        </p:nvPicPr>
        <p:blipFill>
          <a:blip r:embed="rId4">
            <a:alphaModFix/>
          </a:blip>
          <a:stretch>
            <a:fillRect/>
          </a:stretch>
        </p:blipFill>
        <p:spPr>
          <a:xfrm>
            <a:off x="78700" y="3021477"/>
            <a:ext cx="3188999" cy="2127772"/>
          </a:xfrm>
          <a:prstGeom prst="rect">
            <a:avLst/>
          </a:prstGeom>
          <a:noFill/>
          <a:ln>
            <a:noFill/>
          </a:ln>
        </p:spPr>
      </p:pic>
      <p:sp>
        <p:nvSpPr>
          <p:cNvPr id="202" name="Google Shape;202;p23"/>
          <p:cNvSpPr txBox="1"/>
          <p:nvPr/>
        </p:nvSpPr>
        <p:spPr>
          <a:xfrm>
            <a:off x="4060650" y="585075"/>
            <a:ext cx="5431800" cy="569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4B5258"/>
              </a:buClr>
              <a:buSzPts val="1100"/>
              <a:buFont typeface="Inter Medium"/>
              <a:buChar char="●"/>
            </a:pPr>
            <a:r>
              <a:rPr b="1" lang="fr" sz="2100">
                <a:solidFill>
                  <a:srgbClr val="4B5258"/>
                </a:solidFill>
                <a:latin typeface="Inter"/>
                <a:ea typeface="Inter"/>
                <a:cs typeface="Inter"/>
                <a:sym typeface="Inter"/>
              </a:rPr>
              <a:t>Les variables</a:t>
            </a:r>
            <a:r>
              <a:rPr b="1" lang="fr" sz="1300" u="sng">
                <a:solidFill>
                  <a:srgbClr val="4B5258"/>
                </a:solidFill>
                <a:latin typeface="Inter"/>
                <a:ea typeface="Inter"/>
                <a:cs typeface="Inter"/>
                <a:sym typeface="Inter"/>
              </a:rPr>
              <a:t> </a:t>
            </a:r>
            <a:endParaRPr b="1" sz="1300" u="sng">
              <a:solidFill>
                <a:srgbClr val="4B5258"/>
              </a:solidFill>
              <a:latin typeface="Inter"/>
              <a:ea typeface="Inter"/>
              <a:cs typeface="Inter"/>
              <a:sym typeface="Inter"/>
            </a:endParaRPr>
          </a:p>
          <a:p>
            <a:pPr indent="0" lvl="0" marL="457200" rtl="0" algn="l">
              <a:lnSpc>
                <a:spcPct val="115000"/>
              </a:lnSpc>
              <a:spcBef>
                <a:spcPts val="0"/>
              </a:spcBef>
              <a:spcAft>
                <a:spcPts val="0"/>
              </a:spcAft>
              <a:buNone/>
            </a:pPr>
            <a:r>
              <a:t/>
            </a:r>
            <a:endParaRPr b="1" sz="1200" u="sng">
              <a:solidFill>
                <a:srgbClr val="4B5258"/>
              </a:solidFill>
              <a:latin typeface="Inter"/>
              <a:ea typeface="Inter"/>
              <a:cs typeface="Inter"/>
              <a:sym typeface="Inter"/>
            </a:endParaRPr>
          </a:p>
        </p:txBody>
      </p:sp>
      <p:sp>
        <p:nvSpPr>
          <p:cNvPr id="203" name="Google Shape;203;p23"/>
          <p:cNvSpPr/>
          <p:nvPr/>
        </p:nvSpPr>
        <p:spPr>
          <a:xfrm flipH="1" rot="10800000">
            <a:off x="4625250" y="1015725"/>
            <a:ext cx="1705800" cy="21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3"/>
          <p:cNvSpPr/>
          <p:nvPr/>
        </p:nvSpPr>
        <p:spPr>
          <a:xfrm>
            <a:off x="5807175" y="3021475"/>
            <a:ext cx="393000" cy="1248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5" name="Google Shape;205;p23"/>
          <p:cNvPicPr preferRelativeResize="0"/>
          <p:nvPr/>
        </p:nvPicPr>
        <p:blipFill>
          <a:blip r:embed="rId5">
            <a:alphaModFix/>
          </a:blip>
          <a:stretch>
            <a:fillRect/>
          </a:stretch>
        </p:blipFill>
        <p:spPr>
          <a:xfrm>
            <a:off x="7012775" y="3864825"/>
            <a:ext cx="865000" cy="673100"/>
          </a:xfrm>
          <a:prstGeom prst="rect">
            <a:avLst/>
          </a:prstGeom>
          <a:noFill/>
          <a:ln>
            <a:noFill/>
          </a:ln>
        </p:spPr>
      </p:pic>
      <p:sp>
        <p:nvSpPr>
          <p:cNvPr id="206" name="Google Shape;206;p23"/>
          <p:cNvSpPr txBox="1"/>
          <p:nvPr/>
        </p:nvSpPr>
        <p:spPr>
          <a:xfrm>
            <a:off x="6200175" y="34085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rgbClr val="4B5258"/>
                </a:solidFill>
                <a:latin typeface="Inter"/>
                <a:ea typeface="Inter"/>
                <a:cs typeface="Inter"/>
                <a:sym typeface="Inter"/>
              </a:rPr>
              <a:t>3D </a:t>
            </a:r>
            <a:r>
              <a:rPr lang="fr" sz="1500">
                <a:solidFill>
                  <a:srgbClr val="4B5258"/>
                </a:solidFill>
                <a:latin typeface="Inter"/>
                <a:ea typeface="Inter"/>
                <a:cs typeface="Inter"/>
                <a:sym typeface="Inter"/>
              </a:rPr>
              <a:t>variables </a:t>
            </a:r>
            <a:r>
              <a:rPr lang="fr" sz="1200">
                <a:solidFill>
                  <a:srgbClr val="4B5258"/>
                </a:solidFill>
                <a:latin typeface="Inter"/>
                <a:ea typeface="Inter"/>
                <a:cs typeface="Inter"/>
                <a:sym typeface="Inter"/>
              </a:rPr>
              <a:t>(accéléromètre)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210" name="Shape 210"/>
        <p:cNvGrpSpPr/>
        <p:nvPr/>
      </p:nvGrpSpPr>
      <p:grpSpPr>
        <a:xfrm>
          <a:off x="0" y="0"/>
          <a:ext cx="0" cy="0"/>
          <a:chOff x="0" y="0"/>
          <a:chExt cx="0" cy="0"/>
        </a:xfrm>
      </p:grpSpPr>
      <p:sp>
        <p:nvSpPr>
          <p:cNvPr id="211" name="Google Shape;211;p24"/>
          <p:cNvSpPr txBox="1"/>
          <p:nvPr>
            <p:ph idx="4294967295" type="ctrTitle"/>
          </p:nvPr>
        </p:nvSpPr>
        <p:spPr>
          <a:xfrm>
            <a:off x="5290050" y="380975"/>
            <a:ext cx="32472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4500">
                <a:solidFill>
                  <a:schemeClr val="lt1"/>
                </a:solidFill>
                <a:latin typeface="Inter"/>
                <a:ea typeface="Inter"/>
                <a:cs typeface="Inter"/>
                <a:sym typeface="Inter"/>
              </a:rPr>
              <a:t>Collecte </a:t>
            </a:r>
            <a:endParaRPr b="1" sz="4500">
              <a:solidFill>
                <a:schemeClr val="lt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Arial"/>
              <a:buNone/>
            </a:pPr>
            <a:r>
              <a:rPr lang="fr" sz="3300">
                <a:solidFill>
                  <a:schemeClr val="lt1"/>
                </a:solidFill>
                <a:latin typeface="Inter SemiBold"/>
                <a:ea typeface="Inter SemiBold"/>
                <a:cs typeface="Inter SemiBold"/>
                <a:sym typeface="Inter SemiBold"/>
              </a:rPr>
              <a:t>de la donnée</a:t>
            </a:r>
            <a:r>
              <a:rPr lang="fr" sz="3900">
                <a:solidFill>
                  <a:srgbClr val="FFFFFF"/>
                </a:solidFill>
                <a:latin typeface="Libre Baskerville"/>
                <a:ea typeface="Libre Baskerville"/>
                <a:cs typeface="Libre Baskerville"/>
                <a:sym typeface="Libre Baskerville"/>
              </a:rPr>
              <a:t> </a:t>
            </a:r>
            <a:endParaRPr b="0" i="0" sz="3900" u="none" cap="none" strike="noStrike">
              <a:solidFill>
                <a:srgbClr val="FFFFFF"/>
              </a:solidFill>
              <a:latin typeface="Libre Baskerville"/>
              <a:ea typeface="Libre Baskerville"/>
              <a:cs typeface="Libre Baskerville"/>
              <a:sym typeface="Libre Baskerville"/>
            </a:endParaRPr>
          </a:p>
        </p:txBody>
      </p:sp>
      <p:pic>
        <p:nvPicPr>
          <p:cNvPr id="212" name="Google Shape;212;p24"/>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213" name="Google Shape;21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14" name="Google Shape;214;p24"/>
          <p:cNvPicPr preferRelativeResize="0"/>
          <p:nvPr/>
        </p:nvPicPr>
        <p:blipFill>
          <a:blip r:embed="rId4">
            <a:alphaModFix/>
          </a:blip>
          <a:stretch>
            <a:fillRect/>
          </a:stretch>
        </p:blipFill>
        <p:spPr>
          <a:xfrm>
            <a:off x="0" y="0"/>
            <a:ext cx="4579325" cy="4892025"/>
          </a:xfrm>
          <a:prstGeom prst="rect">
            <a:avLst/>
          </a:prstGeom>
          <a:noFill/>
          <a:ln>
            <a:noFill/>
          </a:ln>
        </p:spPr>
      </p:pic>
      <p:sp>
        <p:nvSpPr>
          <p:cNvPr id="215" name="Google Shape;215;p24"/>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4"/>
          <p:cNvPicPr preferRelativeResize="0"/>
          <p:nvPr/>
        </p:nvPicPr>
        <p:blipFill rotWithShape="1">
          <a:blip r:embed="rId3">
            <a:alphaModFix/>
          </a:blip>
          <a:srcRect b="0" l="0" r="0" t="0"/>
          <a:stretch/>
        </p:blipFill>
        <p:spPr>
          <a:xfrm>
            <a:off x="6588800" y="3417325"/>
            <a:ext cx="738150" cy="502575"/>
          </a:xfrm>
          <a:prstGeom prst="rect">
            <a:avLst/>
          </a:prstGeom>
          <a:noFill/>
          <a:ln>
            <a:noFill/>
          </a:ln>
        </p:spPr>
      </p:pic>
      <p:sp>
        <p:nvSpPr>
          <p:cNvPr id="217" name="Google Shape;217;p24"/>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8572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Collecte de la donnée</a:t>
            </a:r>
            <a:r>
              <a:rPr lang="fr" sz="2500">
                <a:solidFill>
                  <a:srgbClr val="0E3449"/>
                </a:solidFill>
                <a:latin typeface="Inter SemiBold"/>
                <a:ea typeface="Inter SemiBold"/>
                <a:cs typeface="Inter SemiBold"/>
                <a:sym typeface="Inter SemiBold"/>
              </a:rPr>
              <a:t> </a:t>
            </a:r>
            <a:r>
              <a:rPr lang="fr" sz="2500"/>
              <a:t>📂</a:t>
            </a:r>
            <a:endParaRPr sz="3900"/>
          </a:p>
        </p:txBody>
      </p:sp>
      <p:sp>
        <p:nvSpPr>
          <p:cNvPr id="223" name="Google Shape;223;p25"/>
          <p:cNvSpPr txBox="1"/>
          <p:nvPr>
            <p:ph idx="1" type="body"/>
          </p:nvPr>
        </p:nvSpPr>
        <p:spPr>
          <a:xfrm>
            <a:off x="137075" y="1038425"/>
            <a:ext cx="6892800" cy="3688200"/>
          </a:xfrm>
          <a:prstGeom prst="rect">
            <a:avLst/>
          </a:prstGeom>
        </p:spPr>
        <p:txBody>
          <a:bodyPr anchorCtr="0" anchor="t" bIns="91425" lIns="91425" spcFirstLastPara="1" rIns="91425" wrap="square" tIns="91425">
            <a:noAutofit/>
          </a:bodyPr>
          <a:lstStyle/>
          <a:p>
            <a:pPr indent="-234950" lvl="0" marL="457200" rtl="0" algn="l">
              <a:spcBef>
                <a:spcPts val="1200"/>
              </a:spcBef>
              <a:spcAft>
                <a:spcPts val="0"/>
              </a:spcAft>
              <a:buClr>
                <a:schemeClr val="dk1"/>
              </a:buClr>
              <a:buSzPts val="100"/>
              <a:buChar char="●"/>
            </a:pPr>
            <a:r>
              <a:rPr b="1" lang="fr" sz="1300">
                <a:solidFill>
                  <a:srgbClr val="4B5258"/>
                </a:solidFill>
                <a:latin typeface="Inter"/>
                <a:ea typeface="Inter"/>
                <a:cs typeface="Inter"/>
                <a:sym typeface="Inter"/>
              </a:rPr>
              <a:t>Contrôlée par une application créée par le </a:t>
            </a:r>
            <a:r>
              <a:rPr b="1" lang="fr" sz="1300">
                <a:solidFill>
                  <a:srgbClr val="4B5258"/>
                </a:solidFill>
                <a:latin typeface="Inter"/>
                <a:ea typeface="Inter"/>
                <a:cs typeface="Inter"/>
                <a:sym typeface="Inter"/>
              </a:rPr>
              <a:t>Laboratoire WISDM</a:t>
            </a:r>
            <a:r>
              <a:rPr b="1" lang="fr" sz="1300">
                <a:solidFill>
                  <a:srgbClr val="4B5258"/>
                </a:solidFill>
                <a:latin typeface="Inter"/>
                <a:ea typeface="Inter"/>
                <a:cs typeface="Inter"/>
                <a:sym typeface="Inter"/>
              </a:rPr>
              <a:t> </a:t>
            </a:r>
            <a:endParaRPr sz="400"/>
          </a:p>
          <a:p>
            <a:pPr indent="-234950" lvl="1" marL="914400" rtl="0" algn="l">
              <a:spcBef>
                <a:spcPts val="0"/>
              </a:spcBef>
              <a:spcAft>
                <a:spcPts val="0"/>
              </a:spcAft>
              <a:buClr>
                <a:schemeClr val="dk1"/>
              </a:buClr>
              <a:buSzPts val="100"/>
              <a:buChar char="○"/>
            </a:pPr>
            <a:r>
              <a:rPr lang="fr" sz="1100"/>
              <a:t>Application &amp; Smartphone basé sur </a:t>
            </a:r>
            <a:r>
              <a:rPr b="1" lang="fr" sz="1100">
                <a:solidFill>
                  <a:schemeClr val="accent4"/>
                </a:solidFill>
              </a:rPr>
              <a:t>Android </a:t>
            </a:r>
            <a:r>
              <a:rPr lang="fr" sz="1100"/>
              <a:t>(car gratuit)</a:t>
            </a:r>
            <a:endParaRPr sz="1100"/>
          </a:p>
          <a:p>
            <a:pPr indent="-298450" lvl="1" marL="914400" rtl="0" algn="l">
              <a:spcBef>
                <a:spcPts val="0"/>
              </a:spcBef>
              <a:spcAft>
                <a:spcPts val="0"/>
              </a:spcAft>
              <a:buSzPts val="1100"/>
              <a:buChar char="○"/>
            </a:pPr>
            <a:r>
              <a:t/>
            </a:r>
            <a:endParaRPr sz="1100"/>
          </a:p>
          <a:p>
            <a:pPr indent="-234950" lvl="0" marL="457200" rtl="0" algn="l">
              <a:spcBef>
                <a:spcPts val="0"/>
              </a:spcBef>
              <a:spcAft>
                <a:spcPts val="0"/>
              </a:spcAft>
              <a:buClr>
                <a:schemeClr val="dk1"/>
              </a:buClr>
              <a:buSzPts val="100"/>
              <a:buChar char="●"/>
            </a:pPr>
            <a:r>
              <a:t/>
            </a:r>
            <a:endParaRPr sz="100"/>
          </a:p>
          <a:p>
            <a:pPr indent="-234950" lvl="0" marL="457200" rtl="0" algn="l">
              <a:spcBef>
                <a:spcPts val="0"/>
              </a:spcBef>
              <a:spcAft>
                <a:spcPts val="0"/>
              </a:spcAft>
              <a:buClr>
                <a:schemeClr val="dk1"/>
              </a:buClr>
              <a:buSzPts val="100"/>
              <a:buChar char="●"/>
            </a:pPr>
            <a:r>
              <a:rPr b="1" lang="fr" sz="1300">
                <a:solidFill>
                  <a:srgbClr val="4B5258"/>
                </a:solidFill>
                <a:latin typeface="Inter"/>
                <a:ea typeface="Inter"/>
                <a:cs typeface="Inter"/>
                <a:sym typeface="Inter"/>
              </a:rPr>
              <a:t>L’application : </a:t>
            </a:r>
            <a:endParaRPr sz="1100"/>
          </a:p>
          <a:p>
            <a:pPr indent="-234950" lvl="1" marL="914400" rtl="0" algn="l">
              <a:spcBef>
                <a:spcPts val="0"/>
              </a:spcBef>
              <a:spcAft>
                <a:spcPts val="0"/>
              </a:spcAft>
              <a:buClr>
                <a:schemeClr val="dk1"/>
              </a:buClr>
              <a:buSzPts val="100"/>
              <a:buChar char="○"/>
            </a:pPr>
            <a:r>
              <a:rPr lang="fr" sz="1100"/>
              <a:t>Grâce à une </a:t>
            </a:r>
            <a:r>
              <a:rPr b="1" lang="fr" sz="1100">
                <a:solidFill>
                  <a:schemeClr val="accent4"/>
                </a:solidFill>
              </a:rPr>
              <a:t>simple interface utilisateur graphique</a:t>
            </a:r>
            <a:r>
              <a:rPr lang="fr" sz="1100"/>
              <a:t>,  a permis d'enregistrer </a:t>
            </a:r>
            <a:endParaRPr sz="1100"/>
          </a:p>
          <a:p>
            <a:pPr indent="-234950" lvl="2" marL="1371600" rtl="0" algn="l">
              <a:spcBef>
                <a:spcPts val="0"/>
              </a:spcBef>
              <a:spcAft>
                <a:spcPts val="0"/>
              </a:spcAft>
              <a:buClr>
                <a:schemeClr val="dk1"/>
              </a:buClr>
              <a:buSzPts val="100"/>
              <a:buChar char="■"/>
            </a:pPr>
            <a:r>
              <a:rPr lang="fr" sz="1100"/>
              <a:t>Nom de l'utilisateur, </a:t>
            </a:r>
            <a:endParaRPr sz="1100"/>
          </a:p>
          <a:p>
            <a:pPr indent="-234950" lvl="2" marL="1371600" rtl="0" algn="l">
              <a:spcBef>
                <a:spcPts val="0"/>
              </a:spcBef>
              <a:spcAft>
                <a:spcPts val="0"/>
              </a:spcAft>
              <a:buClr>
                <a:schemeClr val="dk1"/>
              </a:buClr>
              <a:buSzPts val="100"/>
              <a:buChar char="■"/>
            </a:pPr>
            <a:r>
              <a:rPr b="1" lang="fr" sz="1100"/>
              <a:t>Démarrer/Arrêter</a:t>
            </a:r>
            <a:r>
              <a:rPr lang="fr" sz="1100"/>
              <a:t> la collecte de données </a:t>
            </a:r>
            <a:endParaRPr sz="1100"/>
          </a:p>
          <a:p>
            <a:pPr indent="-234950" lvl="2" marL="1371600" rtl="0" algn="l">
              <a:spcBef>
                <a:spcPts val="0"/>
              </a:spcBef>
              <a:spcAft>
                <a:spcPts val="0"/>
              </a:spcAft>
              <a:buClr>
                <a:schemeClr val="dk1"/>
              </a:buClr>
              <a:buSzPts val="100"/>
              <a:buChar char="■"/>
            </a:pPr>
            <a:r>
              <a:rPr b="1" lang="fr" sz="1100"/>
              <a:t>Etiqueter</a:t>
            </a:r>
            <a:r>
              <a:rPr lang="fr" sz="1100"/>
              <a:t> l'activité en cours.</a:t>
            </a:r>
            <a:endParaRPr sz="1100"/>
          </a:p>
          <a:p>
            <a:pPr indent="-298450" lvl="1" marL="914400" rtl="0" algn="l">
              <a:spcBef>
                <a:spcPts val="0"/>
              </a:spcBef>
              <a:spcAft>
                <a:spcPts val="0"/>
              </a:spcAft>
              <a:buSzPts val="1100"/>
              <a:buChar char="○"/>
            </a:pPr>
            <a:r>
              <a:t/>
            </a:r>
            <a:endParaRPr sz="1100"/>
          </a:p>
          <a:p>
            <a:pPr indent="-234950" lvl="0" marL="457200" rtl="0" algn="l">
              <a:spcBef>
                <a:spcPts val="0"/>
              </a:spcBef>
              <a:spcAft>
                <a:spcPts val="0"/>
              </a:spcAft>
              <a:buClr>
                <a:schemeClr val="dk1"/>
              </a:buClr>
              <a:buSzPts val="100"/>
              <a:buChar char="●"/>
            </a:pPr>
            <a:r>
              <a:rPr b="1" lang="fr" sz="1300">
                <a:solidFill>
                  <a:srgbClr val="4B5258"/>
                </a:solidFill>
                <a:latin typeface="Inter"/>
                <a:ea typeface="Inter"/>
                <a:cs typeface="Inter"/>
                <a:sym typeface="Inter"/>
              </a:rPr>
              <a:t>Les sujets  : </a:t>
            </a:r>
            <a:endParaRPr sz="1100"/>
          </a:p>
          <a:p>
            <a:pPr indent="-234950" lvl="1" marL="914400" rtl="0" algn="l">
              <a:spcBef>
                <a:spcPts val="0"/>
              </a:spcBef>
              <a:spcAft>
                <a:spcPts val="0"/>
              </a:spcAft>
              <a:buClr>
                <a:schemeClr val="dk1"/>
              </a:buClr>
              <a:buSzPts val="100"/>
              <a:buChar char="○"/>
            </a:pPr>
            <a:r>
              <a:rPr lang="fr" sz="1100"/>
              <a:t>Port téléphone Android : </a:t>
            </a:r>
            <a:r>
              <a:rPr b="1" lang="fr" sz="1100">
                <a:solidFill>
                  <a:schemeClr val="accent4"/>
                </a:solidFill>
              </a:rPr>
              <a:t>poche avant du pantalon </a:t>
            </a:r>
            <a:endParaRPr b="1" sz="1100">
              <a:solidFill>
                <a:schemeClr val="accent4"/>
              </a:solidFill>
            </a:endParaRPr>
          </a:p>
          <a:p>
            <a:pPr indent="-234950" lvl="1" marL="914400" rtl="0" algn="l">
              <a:spcBef>
                <a:spcPts val="0"/>
              </a:spcBef>
              <a:spcAft>
                <a:spcPts val="0"/>
              </a:spcAft>
              <a:buClr>
                <a:schemeClr val="dk1"/>
              </a:buClr>
              <a:buSzPts val="100"/>
              <a:buChar char="○"/>
            </a:pPr>
            <a:r>
              <a:rPr lang="fr" sz="1100"/>
              <a:t>Doivent </a:t>
            </a:r>
            <a:r>
              <a:rPr b="1" lang="fr" sz="1100"/>
              <a:t>pratiquer les 6 activités </a:t>
            </a:r>
            <a:r>
              <a:rPr lang="fr" sz="1100"/>
              <a:t>(périodes de temps spécifiques)</a:t>
            </a:r>
            <a:endParaRPr sz="1100"/>
          </a:p>
          <a:p>
            <a:pPr indent="-298450" lvl="1" marL="914400" rtl="0" algn="l">
              <a:spcBef>
                <a:spcPts val="0"/>
              </a:spcBef>
              <a:spcAft>
                <a:spcPts val="0"/>
              </a:spcAft>
              <a:buSzPts val="1100"/>
              <a:buChar char="○"/>
            </a:pPr>
            <a:r>
              <a:t/>
            </a:r>
            <a:endParaRPr sz="1100"/>
          </a:p>
          <a:p>
            <a:pPr indent="-234950" lvl="0" marL="457200" rtl="0" algn="l">
              <a:spcBef>
                <a:spcPts val="0"/>
              </a:spcBef>
              <a:spcAft>
                <a:spcPts val="0"/>
              </a:spcAft>
              <a:buClr>
                <a:schemeClr val="dk1"/>
              </a:buClr>
              <a:buSzPts val="100"/>
              <a:buChar char="●"/>
            </a:pPr>
            <a:r>
              <a:rPr b="1" lang="fr" sz="1300">
                <a:solidFill>
                  <a:srgbClr val="4B5258"/>
                </a:solidFill>
                <a:latin typeface="Inter"/>
                <a:ea typeface="Inter"/>
                <a:cs typeface="Inter"/>
                <a:sym typeface="Inter"/>
              </a:rPr>
              <a:t>Données collecté de l'accéléromètre </a:t>
            </a:r>
            <a:endParaRPr sz="1100"/>
          </a:p>
          <a:p>
            <a:pPr indent="-234950" lvl="1" marL="914400" rtl="0" algn="l">
              <a:spcBef>
                <a:spcPts val="0"/>
              </a:spcBef>
              <a:spcAft>
                <a:spcPts val="0"/>
              </a:spcAft>
              <a:buClr>
                <a:schemeClr val="dk1"/>
              </a:buClr>
              <a:buSzPts val="100"/>
              <a:buChar char="○"/>
            </a:pPr>
            <a:r>
              <a:rPr lang="fr" sz="1100"/>
              <a:t>Toutes les 50 ms =  </a:t>
            </a:r>
            <a:r>
              <a:rPr b="1" lang="fr" sz="1100">
                <a:highlight>
                  <a:schemeClr val="accent6"/>
                </a:highlight>
              </a:rPr>
              <a:t>20 échantillons par seconde.</a:t>
            </a:r>
            <a:endParaRPr b="1" sz="100">
              <a:solidFill>
                <a:schemeClr val="dk1"/>
              </a:solidFill>
              <a:highlight>
                <a:schemeClr val="accent6"/>
              </a:highlight>
            </a:endParaRPr>
          </a:p>
          <a:p>
            <a:pPr indent="0" lvl="0" marL="457200" rtl="0" algn="l">
              <a:spcBef>
                <a:spcPts val="1200"/>
              </a:spcBef>
              <a:spcAft>
                <a:spcPts val="1200"/>
              </a:spcAft>
              <a:buNone/>
            </a:pPr>
            <a:r>
              <a:t/>
            </a:r>
            <a:endParaRPr sz="800">
              <a:solidFill>
                <a:schemeClr val="dk1"/>
              </a:solidFill>
            </a:endParaRPr>
          </a:p>
        </p:txBody>
      </p:sp>
      <p:sp>
        <p:nvSpPr>
          <p:cNvPr id="224" name="Google Shape;224;p25"/>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25" name="Google Shape;225;p25"/>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5"/>
          <p:cNvPicPr preferRelativeResize="0"/>
          <p:nvPr/>
        </p:nvPicPr>
        <p:blipFill>
          <a:blip r:embed="rId3">
            <a:alphaModFix/>
          </a:blip>
          <a:stretch>
            <a:fillRect/>
          </a:stretch>
        </p:blipFill>
        <p:spPr>
          <a:xfrm>
            <a:off x="280325" y="538427"/>
            <a:ext cx="576900" cy="385904"/>
          </a:xfrm>
          <a:prstGeom prst="rect">
            <a:avLst/>
          </a:prstGeom>
          <a:noFill/>
          <a:ln>
            <a:noFill/>
          </a:ln>
        </p:spPr>
      </p:pic>
      <p:sp>
        <p:nvSpPr>
          <p:cNvPr id="227" name="Google Shape;227;p25"/>
          <p:cNvSpPr txBox="1"/>
          <p:nvPr/>
        </p:nvSpPr>
        <p:spPr>
          <a:xfrm>
            <a:off x="10225" y="4840725"/>
            <a:ext cx="597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600" u="sng">
                <a:solidFill>
                  <a:schemeClr val="dk2"/>
                </a:solidFill>
              </a:rPr>
              <a:t>Source image</a:t>
            </a:r>
            <a:r>
              <a:rPr lang="fr" sz="600">
                <a:solidFill>
                  <a:schemeClr val="dk2"/>
                </a:solidFill>
              </a:rPr>
              <a:t> </a:t>
            </a:r>
            <a:r>
              <a:rPr lang="fr" sz="600">
                <a:solidFill>
                  <a:srgbClr val="999999"/>
                </a:solidFill>
              </a:rPr>
              <a:t>: </a:t>
            </a:r>
            <a:r>
              <a:rPr lang="fr" sz="600">
                <a:solidFill>
                  <a:srgbClr val="999999"/>
                </a:solidFill>
              </a:rPr>
              <a:t>https://www.edps.europa.eu/data-protection/our-work/subjects/transparence_fr</a:t>
            </a:r>
            <a:endParaRPr sz="800">
              <a:solidFill>
                <a:srgbClr val="999999"/>
              </a:solidFill>
            </a:endParaRPr>
          </a:p>
          <a:p>
            <a:pPr indent="457200" lvl="0" marL="0" rtl="0" algn="l">
              <a:spcBef>
                <a:spcPts val="0"/>
              </a:spcBef>
              <a:spcAft>
                <a:spcPts val="0"/>
              </a:spcAft>
              <a:buNone/>
            </a:pPr>
            <a:r>
              <a:t/>
            </a:r>
            <a:endParaRPr sz="500">
              <a:solidFill>
                <a:schemeClr val="dk2"/>
              </a:solidFill>
            </a:endParaRPr>
          </a:p>
        </p:txBody>
      </p:sp>
      <p:sp>
        <p:nvSpPr>
          <p:cNvPr id="228" name="Google Shape;228;p25"/>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229" name="Google Shape;229;p25"/>
          <p:cNvSpPr/>
          <p:nvPr/>
        </p:nvSpPr>
        <p:spPr>
          <a:xfrm rot="-355994">
            <a:off x="401136" y="14087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p:nvPr/>
        </p:nvSpPr>
        <p:spPr>
          <a:xfrm rot="-355994">
            <a:off x="401136" y="20415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5"/>
          <p:cNvSpPr/>
          <p:nvPr/>
        </p:nvSpPr>
        <p:spPr>
          <a:xfrm rot="-355994">
            <a:off x="331286" y="32188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5"/>
          <p:cNvSpPr/>
          <p:nvPr/>
        </p:nvSpPr>
        <p:spPr>
          <a:xfrm rot="-355994">
            <a:off x="331286" y="40364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25"/>
          <p:cNvPicPr preferRelativeResize="0"/>
          <p:nvPr/>
        </p:nvPicPr>
        <p:blipFill>
          <a:blip r:embed="rId4">
            <a:alphaModFix/>
          </a:blip>
          <a:stretch>
            <a:fillRect/>
          </a:stretch>
        </p:blipFill>
        <p:spPr>
          <a:xfrm>
            <a:off x="6112825" y="1840725"/>
            <a:ext cx="2524700" cy="2083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8572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Collecte de la donnée</a:t>
            </a:r>
            <a:r>
              <a:rPr lang="fr" sz="2500">
                <a:solidFill>
                  <a:srgbClr val="0E3449"/>
                </a:solidFill>
                <a:latin typeface="Inter SemiBold"/>
                <a:ea typeface="Inter SemiBold"/>
                <a:cs typeface="Inter SemiBold"/>
                <a:sym typeface="Inter SemiBold"/>
              </a:rPr>
              <a:t> </a:t>
            </a:r>
            <a:r>
              <a:rPr lang="fr" sz="2500"/>
              <a:t>📂</a:t>
            </a:r>
            <a:endParaRPr sz="3900"/>
          </a:p>
        </p:txBody>
      </p:sp>
      <p:sp>
        <p:nvSpPr>
          <p:cNvPr id="239" name="Google Shape;239;p26"/>
          <p:cNvSpPr txBox="1"/>
          <p:nvPr>
            <p:ph idx="1" type="body"/>
          </p:nvPr>
        </p:nvSpPr>
        <p:spPr>
          <a:xfrm>
            <a:off x="280325" y="1017725"/>
            <a:ext cx="6843900" cy="3751800"/>
          </a:xfrm>
          <a:prstGeom prst="rect">
            <a:avLst/>
          </a:prstGeom>
          <a:ln>
            <a:noFill/>
          </a:ln>
        </p:spPr>
        <p:txBody>
          <a:bodyPr anchorCtr="0" anchor="t" bIns="91425" lIns="91425" spcFirstLastPara="1" rIns="91425" wrap="square" tIns="91425">
            <a:noAutofit/>
          </a:bodyPr>
          <a:lstStyle/>
          <a:p>
            <a:pPr indent="0" lvl="0" marL="457200" rtl="0" algn="l">
              <a:spcBef>
                <a:spcPts val="1200"/>
              </a:spcBef>
              <a:spcAft>
                <a:spcPts val="0"/>
              </a:spcAft>
              <a:buNone/>
            </a:pPr>
            <a:r>
              <a:rPr b="1" lang="fr" sz="1500">
                <a:solidFill>
                  <a:srgbClr val="4B5258"/>
                </a:solidFill>
                <a:latin typeface="Inter"/>
                <a:ea typeface="Inter"/>
                <a:cs typeface="Inter"/>
                <a:sym typeface="Inter"/>
              </a:rPr>
              <a:t>Comment </a:t>
            </a:r>
            <a:r>
              <a:rPr b="1" lang="fr" sz="1500">
                <a:solidFill>
                  <a:srgbClr val="4B5258"/>
                </a:solidFill>
                <a:latin typeface="Inter"/>
                <a:ea typeface="Inter"/>
                <a:cs typeface="Inter"/>
                <a:sym typeface="Inter"/>
              </a:rPr>
              <a:t>l'accéléromètre</a:t>
            </a:r>
            <a:r>
              <a:rPr b="1" lang="fr" sz="1500">
                <a:solidFill>
                  <a:srgbClr val="4B5258"/>
                </a:solidFill>
                <a:latin typeface="Inter"/>
                <a:ea typeface="Inter"/>
                <a:cs typeface="Inter"/>
                <a:sym typeface="Inter"/>
              </a:rPr>
              <a:t> </a:t>
            </a:r>
            <a:r>
              <a:rPr b="1" lang="fr" sz="1500">
                <a:solidFill>
                  <a:srgbClr val="4B5258"/>
                </a:solidFill>
                <a:latin typeface="Inter"/>
                <a:ea typeface="Inter"/>
                <a:cs typeface="Inter"/>
                <a:sym typeface="Inter"/>
              </a:rPr>
              <a:t>téléphonique</a:t>
            </a:r>
            <a:r>
              <a:rPr b="1" lang="fr" sz="1500">
                <a:solidFill>
                  <a:srgbClr val="4B5258"/>
                </a:solidFill>
                <a:latin typeface="Inter"/>
                <a:ea typeface="Inter"/>
                <a:cs typeface="Inter"/>
                <a:sym typeface="Inter"/>
              </a:rPr>
              <a:t> analyse les mouvements ?</a:t>
            </a:r>
            <a:r>
              <a:rPr b="1" lang="fr" sz="1400">
                <a:solidFill>
                  <a:srgbClr val="4B5258"/>
                </a:solidFill>
                <a:latin typeface="Inter"/>
                <a:ea typeface="Inter"/>
                <a:cs typeface="Inter"/>
                <a:sym typeface="Inter"/>
              </a:rPr>
              <a:t> </a:t>
            </a:r>
            <a:endParaRPr sz="500"/>
          </a:p>
          <a:p>
            <a:pPr indent="-317500" lvl="1" marL="914400" rtl="0" algn="l">
              <a:spcBef>
                <a:spcPts val="1200"/>
              </a:spcBef>
              <a:spcAft>
                <a:spcPts val="0"/>
              </a:spcAft>
              <a:buClr>
                <a:srgbClr val="015955"/>
              </a:buClr>
              <a:buSzPts val="1400"/>
              <a:buChar char="○"/>
            </a:pPr>
            <a:r>
              <a:rPr b="1" lang="fr">
                <a:solidFill>
                  <a:srgbClr val="015955"/>
                </a:solidFill>
              </a:rPr>
              <a:t>Analyse</a:t>
            </a:r>
            <a:r>
              <a:rPr lang="fr">
                <a:solidFill>
                  <a:srgbClr val="015955"/>
                </a:solidFill>
              </a:rPr>
              <a:t> </a:t>
            </a:r>
            <a:r>
              <a:rPr b="1" lang="fr">
                <a:solidFill>
                  <a:srgbClr val="015955"/>
                </a:solidFill>
              </a:rPr>
              <a:t>linéaire tridimensionnelle </a:t>
            </a:r>
            <a:r>
              <a:rPr lang="fr">
                <a:solidFill>
                  <a:srgbClr val="015955"/>
                </a:solidFill>
              </a:rPr>
              <a:t>(3D) </a:t>
            </a:r>
            <a:endParaRPr>
              <a:solidFill>
                <a:srgbClr val="015955"/>
              </a:solidFill>
            </a:endParaRPr>
          </a:p>
          <a:p>
            <a:pPr indent="-298450" lvl="2" marL="1371600" rtl="0" algn="l">
              <a:spcBef>
                <a:spcPts val="0"/>
              </a:spcBef>
              <a:spcAft>
                <a:spcPts val="0"/>
              </a:spcAft>
              <a:buSzPts val="1100"/>
              <a:buChar char="■"/>
            </a:pPr>
            <a:r>
              <a:rPr lang="fr" sz="1100"/>
              <a:t>Détecte et analyse les </a:t>
            </a:r>
            <a:r>
              <a:rPr b="1" lang="fr" sz="1100">
                <a:solidFill>
                  <a:srgbClr val="3FDAD2"/>
                </a:solidFill>
              </a:rPr>
              <a:t>changement de vitesse </a:t>
            </a:r>
            <a:endParaRPr b="1" sz="1100">
              <a:solidFill>
                <a:srgbClr val="3FDAD2"/>
              </a:solidFill>
            </a:endParaRPr>
          </a:p>
          <a:p>
            <a:pPr indent="-298450" lvl="2" marL="1371600" rtl="0" algn="l">
              <a:spcBef>
                <a:spcPts val="0"/>
              </a:spcBef>
              <a:spcAft>
                <a:spcPts val="0"/>
              </a:spcAft>
              <a:buSzPts val="1100"/>
              <a:buChar char="■"/>
            </a:pPr>
            <a:r>
              <a:rPr lang="fr" sz="1100"/>
              <a:t>Mesure la force résultante exercée (composante sensible à l'accélération)</a:t>
            </a:r>
            <a:endParaRPr sz="1100"/>
          </a:p>
          <a:p>
            <a:pPr indent="-298450" lvl="1" marL="914400" rtl="0" algn="l">
              <a:spcBef>
                <a:spcPts val="0"/>
              </a:spcBef>
              <a:spcAft>
                <a:spcPts val="0"/>
              </a:spcAft>
              <a:buSzPts val="1100"/>
              <a:buChar char="○"/>
            </a:pPr>
            <a:r>
              <a:t/>
            </a:r>
            <a:endParaRPr sz="1100"/>
          </a:p>
          <a:p>
            <a:pPr indent="-317500" lvl="1" marL="914400" rtl="0" algn="l">
              <a:spcBef>
                <a:spcPts val="0"/>
              </a:spcBef>
              <a:spcAft>
                <a:spcPts val="0"/>
              </a:spcAft>
              <a:buSzPts val="1400"/>
              <a:buChar char="○"/>
            </a:pPr>
            <a:r>
              <a:rPr b="1" lang="fr">
                <a:solidFill>
                  <a:srgbClr val="015955"/>
                </a:solidFill>
              </a:rPr>
              <a:t>X - axis</a:t>
            </a:r>
            <a:endParaRPr b="1"/>
          </a:p>
          <a:p>
            <a:pPr indent="-298450" lvl="2" marL="1371600" rtl="0" algn="l">
              <a:spcBef>
                <a:spcPts val="0"/>
              </a:spcBef>
              <a:spcAft>
                <a:spcPts val="0"/>
              </a:spcAft>
              <a:buSzPts val="1100"/>
              <a:buChar char="■"/>
            </a:pPr>
            <a:r>
              <a:rPr lang="fr" sz="1100"/>
              <a:t>Représente accélération dans le </a:t>
            </a:r>
            <a:r>
              <a:rPr b="1" lang="fr" sz="1100">
                <a:solidFill>
                  <a:schemeClr val="accent4"/>
                </a:solidFill>
              </a:rPr>
              <a:t>plan horizontal </a:t>
            </a:r>
            <a:endParaRPr b="1" sz="1100">
              <a:solidFill>
                <a:schemeClr val="accent4"/>
              </a:solidFill>
            </a:endParaRPr>
          </a:p>
          <a:p>
            <a:pPr indent="-298450" lvl="2" marL="1371600" rtl="0" algn="l">
              <a:spcBef>
                <a:spcPts val="0"/>
              </a:spcBef>
              <a:spcAft>
                <a:spcPts val="0"/>
              </a:spcAft>
              <a:buSzPts val="1100"/>
              <a:buChar char="■"/>
            </a:pPr>
            <a:r>
              <a:rPr lang="fr" sz="1100"/>
              <a:t>De </a:t>
            </a:r>
            <a:r>
              <a:rPr b="1" lang="fr" sz="1100"/>
              <a:t>droite à gauche</a:t>
            </a:r>
            <a:r>
              <a:rPr lang="fr" sz="1100"/>
              <a:t> et vice versa</a:t>
            </a:r>
            <a:endParaRPr sz="300"/>
          </a:p>
          <a:p>
            <a:pPr indent="-317500" lvl="1" marL="914400" rtl="0" algn="l">
              <a:spcBef>
                <a:spcPts val="0"/>
              </a:spcBef>
              <a:spcAft>
                <a:spcPts val="0"/>
              </a:spcAft>
              <a:buSzPts val="1400"/>
              <a:buChar char="○"/>
            </a:pPr>
            <a:r>
              <a:rPr b="1" lang="fr">
                <a:solidFill>
                  <a:srgbClr val="015955"/>
                </a:solidFill>
              </a:rPr>
              <a:t>Y - axis</a:t>
            </a:r>
            <a:endParaRPr b="1"/>
          </a:p>
          <a:p>
            <a:pPr indent="-298450" lvl="2" marL="1371600" rtl="0" algn="l">
              <a:spcBef>
                <a:spcPts val="0"/>
              </a:spcBef>
              <a:spcAft>
                <a:spcPts val="0"/>
              </a:spcAft>
              <a:buSzPts val="1100"/>
              <a:buChar char="■"/>
            </a:pPr>
            <a:r>
              <a:rPr lang="fr" sz="1100"/>
              <a:t>Représente accélération dans le </a:t>
            </a:r>
            <a:r>
              <a:rPr b="1" lang="fr" sz="1100">
                <a:solidFill>
                  <a:schemeClr val="accent4"/>
                </a:solidFill>
              </a:rPr>
              <a:t>plan vertical</a:t>
            </a:r>
            <a:endParaRPr sz="1100"/>
          </a:p>
          <a:p>
            <a:pPr indent="-298450" lvl="2" marL="1371600" rtl="0" algn="l">
              <a:spcBef>
                <a:spcPts val="0"/>
              </a:spcBef>
              <a:spcAft>
                <a:spcPts val="0"/>
              </a:spcAft>
              <a:buSzPts val="1100"/>
              <a:buChar char="■"/>
            </a:pPr>
            <a:r>
              <a:rPr lang="fr" sz="1100"/>
              <a:t> De </a:t>
            </a:r>
            <a:r>
              <a:rPr b="1" lang="fr" sz="1100"/>
              <a:t>haut en bas</a:t>
            </a:r>
            <a:r>
              <a:rPr lang="fr" sz="1100"/>
              <a:t> or vice versa</a:t>
            </a:r>
            <a:endParaRPr sz="1100"/>
          </a:p>
          <a:p>
            <a:pPr indent="-317500" lvl="1" marL="914400" rtl="0" algn="l">
              <a:spcBef>
                <a:spcPts val="0"/>
              </a:spcBef>
              <a:spcAft>
                <a:spcPts val="0"/>
              </a:spcAft>
              <a:buSzPts val="1400"/>
              <a:buChar char="○"/>
            </a:pPr>
            <a:r>
              <a:rPr b="1" lang="fr">
                <a:solidFill>
                  <a:srgbClr val="015955"/>
                </a:solidFill>
              </a:rPr>
              <a:t>Z - axis</a:t>
            </a:r>
            <a:endParaRPr b="1"/>
          </a:p>
          <a:p>
            <a:pPr indent="-298450" lvl="2" marL="1371600" rtl="0" algn="l">
              <a:spcBef>
                <a:spcPts val="0"/>
              </a:spcBef>
              <a:spcAft>
                <a:spcPts val="0"/>
              </a:spcAft>
              <a:buSzPts val="1100"/>
              <a:buChar char="■"/>
            </a:pPr>
            <a:r>
              <a:rPr lang="fr" sz="1100"/>
              <a:t>Représente accélération dans le</a:t>
            </a:r>
            <a:r>
              <a:rPr b="1" lang="fr" sz="1100">
                <a:solidFill>
                  <a:schemeClr val="accent4"/>
                </a:solidFill>
              </a:rPr>
              <a:t> plan axial </a:t>
            </a:r>
            <a:endParaRPr sz="1100"/>
          </a:p>
          <a:p>
            <a:pPr indent="-298450" lvl="2" marL="1371600" rtl="0" algn="l">
              <a:spcBef>
                <a:spcPts val="0"/>
              </a:spcBef>
              <a:spcAft>
                <a:spcPts val="0"/>
              </a:spcAft>
              <a:buSzPts val="1100"/>
              <a:buChar char="■"/>
            </a:pPr>
            <a:r>
              <a:rPr lang="fr" sz="1100"/>
              <a:t> </a:t>
            </a:r>
            <a:r>
              <a:rPr b="1" lang="fr" sz="1100"/>
              <a:t>Devant / derrière</a:t>
            </a:r>
            <a:r>
              <a:rPr lang="fr" sz="1100"/>
              <a:t> par rapport au centre de l’appareil </a:t>
            </a:r>
            <a:endParaRPr sz="1100"/>
          </a:p>
          <a:p>
            <a:pPr indent="0" lvl="0" marL="914400" rtl="0" algn="l">
              <a:spcBef>
                <a:spcPts val="1200"/>
              </a:spcBef>
              <a:spcAft>
                <a:spcPts val="0"/>
              </a:spcAft>
              <a:buNone/>
            </a:pPr>
            <a:r>
              <a:t/>
            </a:r>
            <a:endParaRPr sz="1100"/>
          </a:p>
          <a:p>
            <a:pPr indent="0" lvl="0" marL="45720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457200" rtl="0" algn="l">
              <a:spcBef>
                <a:spcPts val="1200"/>
              </a:spcBef>
              <a:spcAft>
                <a:spcPts val="0"/>
              </a:spcAft>
              <a:buNone/>
            </a:pPr>
            <a:r>
              <a:t/>
            </a:r>
            <a:endParaRPr sz="1100"/>
          </a:p>
          <a:p>
            <a:pPr indent="0" lvl="0" marL="457200" rtl="0" algn="l">
              <a:spcBef>
                <a:spcPts val="1200"/>
              </a:spcBef>
              <a:spcAft>
                <a:spcPts val="1200"/>
              </a:spcAft>
              <a:buNone/>
            </a:pPr>
            <a:r>
              <a:t/>
            </a:r>
            <a:endParaRPr sz="1100"/>
          </a:p>
        </p:txBody>
      </p:sp>
      <p:sp>
        <p:nvSpPr>
          <p:cNvPr id="240" name="Google Shape;240;p26"/>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41" name="Google Shape;241;p26"/>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6"/>
          <p:cNvPicPr preferRelativeResize="0"/>
          <p:nvPr/>
        </p:nvPicPr>
        <p:blipFill>
          <a:blip r:embed="rId3">
            <a:alphaModFix/>
          </a:blip>
          <a:stretch>
            <a:fillRect/>
          </a:stretch>
        </p:blipFill>
        <p:spPr>
          <a:xfrm>
            <a:off x="280325" y="538427"/>
            <a:ext cx="576900" cy="385904"/>
          </a:xfrm>
          <a:prstGeom prst="rect">
            <a:avLst/>
          </a:prstGeom>
          <a:noFill/>
          <a:ln>
            <a:noFill/>
          </a:ln>
        </p:spPr>
      </p:pic>
      <p:sp>
        <p:nvSpPr>
          <p:cNvPr id="243" name="Google Shape;243;p26"/>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244" name="Google Shape;244;p26"/>
          <p:cNvSpPr/>
          <p:nvPr/>
        </p:nvSpPr>
        <p:spPr>
          <a:xfrm rot="-355994">
            <a:off x="401136" y="14087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908550" y="2264025"/>
            <a:ext cx="264600" cy="20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
        <p:nvSpPr>
          <p:cNvPr id="246" name="Google Shape;246;p26"/>
          <p:cNvSpPr txBox="1"/>
          <p:nvPr/>
        </p:nvSpPr>
        <p:spPr>
          <a:xfrm>
            <a:off x="10225" y="4862925"/>
            <a:ext cx="597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700" u="sng">
                <a:solidFill>
                  <a:schemeClr val="dk2"/>
                </a:solidFill>
              </a:rPr>
              <a:t>Source image</a:t>
            </a:r>
            <a:r>
              <a:rPr lang="fr" sz="700">
                <a:solidFill>
                  <a:schemeClr val="dk2"/>
                </a:solidFill>
              </a:rPr>
              <a:t> </a:t>
            </a:r>
            <a:r>
              <a:rPr lang="fr" sz="200">
                <a:solidFill>
                  <a:srgbClr val="999999"/>
                </a:solidFill>
              </a:rPr>
              <a:t>: </a:t>
            </a:r>
            <a:r>
              <a:rPr lang="fr" sz="700">
                <a:solidFill>
                  <a:schemeClr val="dk2"/>
                </a:solidFill>
              </a:rPr>
              <a:t>https://lifeforcewithyou.com/plan-anatomique/</a:t>
            </a:r>
            <a:endParaRPr sz="400">
              <a:solidFill>
                <a:srgbClr val="999999"/>
              </a:solidFill>
            </a:endParaRPr>
          </a:p>
          <a:p>
            <a:pPr indent="0" lvl="0" marL="0" rtl="0" algn="l">
              <a:spcBef>
                <a:spcPts val="0"/>
              </a:spcBef>
              <a:spcAft>
                <a:spcPts val="0"/>
              </a:spcAft>
              <a:buNone/>
            </a:pPr>
            <a:r>
              <a:t/>
            </a:r>
            <a:endParaRPr sz="300">
              <a:solidFill>
                <a:srgbClr val="999999"/>
              </a:solidFill>
            </a:endParaRPr>
          </a:p>
        </p:txBody>
      </p:sp>
      <p:pic>
        <p:nvPicPr>
          <p:cNvPr id="247" name="Google Shape;247;p26"/>
          <p:cNvPicPr preferRelativeResize="0"/>
          <p:nvPr/>
        </p:nvPicPr>
        <p:blipFill>
          <a:blip r:embed="rId4">
            <a:alphaModFix/>
          </a:blip>
          <a:stretch>
            <a:fillRect/>
          </a:stretch>
        </p:blipFill>
        <p:spPr>
          <a:xfrm>
            <a:off x="6415471" y="1633000"/>
            <a:ext cx="2164354" cy="2748712"/>
          </a:xfrm>
          <a:prstGeom prst="rect">
            <a:avLst/>
          </a:prstGeom>
          <a:noFill/>
          <a:ln>
            <a:noFill/>
          </a:ln>
        </p:spPr>
      </p:pic>
      <p:sp>
        <p:nvSpPr>
          <p:cNvPr id="248" name="Google Shape;248;p26"/>
          <p:cNvSpPr txBox="1"/>
          <p:nvPr/>
        </p:nvSpPr>
        <p:spPr>
          <a:xfrm>
            <a:off x="6415475" y="1567588"/>
            <a:ext cx="381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FF00FF"/>
                </a:solidFill>
              </a:rPr>
              <a:t>Z </a:t>
            </a:r>
            <a:endParaRPr b="1" sz="1500">
              <a:solidFill>
                <a:srgbClr val="FF00FF"/>
              </a:solidFill>
            </a:endParaRPr>
          </a:p>
        </p:txBody>
      </p:sp>
      <p:sp>
        <p:nvSpPr>
          <p:cNvPr id="249" name="Google Shape;249;p26"/>
          <p:cNvSpPr txBox="1"/>
          <p:nvPr/>
        </p:nvSpPr>
        <p:spPr>
          <a:xfrm>
            <a:off x="8465125" y="3692425"/>
            <a:ext cx="381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3FDAD2"/>
                </a:solidFill>
              </a:rPr>
              <a:t>X</a:t>
            </a:r>
            <a:r>
              <a:rPr b="1" lang="fr" sz="1800">
                <a:solidFill>
                  <a:schemeClr val="dk2"/>
                </a:solidFill>
              </a:rPr>
              <a:t> </a:t>
            </a:r>
            <a:endParaRPr b="1" sz="1800">
              <a:solidFill>
                <a:schemeClr val="dk2"/>
              </a:solidFill>
            </a:endParaRPr>
          </a:p>
        </p:txBody>
      </p:sp>
      <p:sp>
        <p:nvSpPr>
          <p:cNvPr id="250" name="Google Shape;250;p26"/>
          <p:cNvSpPr txBox="1"/>
          <p:nvPr/>
        </p:nvSpPr>
        <p:spPr>
          <a:xfrm>
            <a:off x="6198600" y="2635613"/>
            <a:ext cx="381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rgbClr val="6AA84F"/>
                </a:solidFill>
              </a:rPr>
              <a:t>Y</a:t>
            </a:r>
            <a:r>
              <a:rPr lang="fr" sz="1500">
                <a:solidFill>
                  <a:schemeClr val="dk2"/>
                </a:solidFill>
              </a:rPr>
              <a:t> </a:t>
            </a:r>
            <a:endParaRPr sz="1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254" name="Shape 254"/>
        <p:cNvGrpSpPr/>
        <p:nvPr/>
      </p:nvGrpSpPr>
      <p:grpSpPr>
        <a:xfrm>
          <a:off x="0" y="0"/>
          <a:ext cx="0" cy="0"/>
          <a:chOff x="0" y="0"/>
          <a:chExt cx="0" cy="0"/>
        </a:xfrm>
      </p:grpSpPr>
      <p:sp>
        <p:nvSpPr>
          <p:cNvPr id="255" name="Google Shape;255;p27"/>
          <p:cNvSpPr txBox="1"/>
          <p:nvPr>
            <p:ph idx="4294967295" type="ctrTitle"/>
          </p:nvPr>
        </p:nvSpPr>
        <p:spPr>
          <a:xfrm>
            <a:off x="4803750" y="217875"/>
            <a:ext cx="40674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3900">
                <a:solidFill>
                  <a:schemeClr val="lt1"/>
                </a:solidFill>
                <a:latin typeface="Inter"/>
                <a:ea typeface="Inter"/>
                <a:cs typeface="Inter"/>
                <a:sym typeface="Inter"/>
              </a:rPr>
              <a:t>Exploratory Data Analysis</a:t>
            </a:r>
            <a:endParaRPr b="1" sz="3900">
              <a:solidFill>
                <a:schemeClr val="lt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Arial"/>
              <a:buNone/>
            </a:pPr>
            <a:r>
              <a:rPr lang="fr" sz="2100">
                <a:solidFill>
                  <a:schemeClr val="lt1"/>
                </a:solidFill>
                <a:latin typeface="Inter SemiBold"/>
                <a:ea typeface="Inter SemiBold"/>
                <a:cs typeface="Inter SemiBold"/>
                <a:sym typeface="Inter SemiBold"/>
              </a:rPr>
              <a:t>Analysons nos données </a:t>
            </a:r>
            <a:endParaRPr sz="2100">
              <a:solidFill>
                <a:schemeClr val="lt1"/>
              </a:solidFill>
              <a:latin typeface="Inter SemiBold"/>
              <a:ea typeface="Inter SemiBold"/>
              <a:cs typeface="Inter SemiBold"/>
              <a:sym typeface="Inter SemiBold"/>
            </a:endParaRPr>
          </a:p>
        </p:txBody>
      </p:sp>
      <p:pic>
        <p:nvPicPr>
          <p:cNvPr id="256" name="Google Shape;256;p27"/>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257" name="Google Shape;25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58" name="Google Shape;258;p27"/>
          <p:cNvPicPr preferRelativeResize="0"/>
          <p:nvPr/>
        </p:nvPicPr>
        <p:blipFill>
          <a:blip r:embed="rId4">
            <a:alphaModFix/>
          </a:blip>
          <a:stretch>
            <a:fillRect/>
          </a:stretch>
        </p:blipFill>
        <p:spPr>
          <a:xfrm>
            <a:off x="0" y="0"/>
            <a:ext cx="4579325" cy="4892025"/>
          </a:xfrm>
          <a:prstGeom prst="rect">
            <a:avLst/>
          </a:prstGeom>
          <a:noFill/>
          <a:ln>
            <a:noFill/>
          </a:ln>
        </p:spPr>
      </p:pic>
      <p:sp>
        <p:nvSpPr>
          <p:cNvPr id="259" name="Google Shape;259;p27"/>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7"/>
          <p:cNvPicPr preferRelativeResize="0"/>
          <p:nvPr/>
        </p:nvPicPr>
        <p:blipFill rotWithShape="1">
          <a:blip r:embed="rId3">
            <a:alphaModFix/>
          </a:blip>
          <a:srcRect b="0" l="0" r="0" t="0"/>
          <a:stretch/>
        </p:blipFill>
        <p:spPr>
          <a:xfrm>
            <a:off x="6468375" y="3196125"/>
            <a:ext cx="738150" cy="502575"/>
          </a:xfrm>
          <a:prstGeom prst="rect">
            <a:avLst/>
          </a:prstGeom>
          <a:noFill/>
          <a:ln>
            <a:noFill/>
          </a:ln>
        </p:spPr>
      </p:pic>
      <p:sp>
        <p:nvSpPr>
          <p:cNvPr id="261" name="Google Shape;261;p27"/>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857225" y="12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267" name="Google Shape;267;p28"/>
          <p:cNvSpPr txBox="1"/>
          <p:nvPr>
            <p:ph idx="12" type="sldNum"/>
          </p:nvPr>
        </p:nvSpPr>
        <p:spPr>
          <a:xfrm>
            <a:off x="8515133" y="4618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68" name="Google Shape;268;p28"/>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8"/>
          <p:cNvPicPr preferRelativeResize="0"/>
          <p:nvPr/>
        </p:nvPicPr>
        <p:blipFill>
          <a:blip r:embed="rId3">
            <a:alphaModFix/>
          </a:blip>
          <a:stretch>
            <a:fillRect/>
          </a:stretch>
        </p:blipFill>
        <p:spPr>
          <a:xfrm>
            <a:off x="166025" y="252702"/>
            <a:ext cx="576900" cy="385904"/>
          </a:xfrm>
          <a:prstGeom prst="rect">
            <a:avLst/>
          </a:prstGeom>
          <a:noFill/>
          <a:ln>
            <a:noFill/>
          </a:ln>
        </p:spPr>
      </p:pic>
      <p:sp>
        <p:nvSpPr>
          <p:cNvPr id="270" name="Google Shape;270;p28"/>
          <p:cNvSpPr txBox="1"/>
          <p:nvPr/>
        </p:nvSpPr>
        <p:spPr>
          <a:xfrm>
            <a:off x="6930350" y="-551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271" name="Google Shape;271;p28"/>
          <p:cNvPicPr preferRelativeResize="0"/>
          <p:nvPr/>
        </p:nvPicPr>
        <p:blipFill>
          <a:blip r:embed="rId4">
            <a:alphaModFix/>
          </a:blip>
          <a:stretch>
            <a:fillRect/>
          </a:stretch>
        </p:blipFill>
        <p:spPr>
          <a:xfrm>
            <a:off x="322437" y="1059862"/>
            <a:ext cx="4944563" cy="3759713"/>
          </a:xfrm>
          <a:prstGeom prst="rect">
            <a:avLst/>
          </a:prstGeom>
          <a:noFill/>
          <a:ln>
            <a:noFill/>
          </a:ln>
        </p:spPr>
      </p:pic>
      <p:sp>
        <p:nvSpPr>
          <p:cNvPr id="272" name="Google Shape;272;p28"/>
          <p:cNvSpPr txBox="1"/>
          <p:nvPr>
            <p:ph idx="1" type="body"/>
          </p:nvPr>
        </p:nvSpPr>
        <p:spPr>
          <a:xfrm>
            <a:off x="5601238" y="3176625"/>
            <a:ext cx="3039600" cy="15552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fr" sz="1100" u="sng">
                <a:solidFill>
                  <a:schemeClr val="lt1"/>
                </a:solidFill>
                <a:latin typeface="Inter"/>
                <a:ea typeface="Inter"/>
                <a:cs typeface="Inter"/>
                <a:sym typeface="Inter"/>
              </a:rPr>
              <a:t>What are the most frequent </a:t>
            </a:r>
            <a:r>
              <a:rPr b="1" lang="fr" sz="1100" u="sng">
                <a:solidFill>
                  <a:schemeClr val="lt1"/>
                </a:solidFill>
                <a:latin typeface="Inter"/>
                <a:ea typeface="Inter"/>
                <a:cs typeface="Inter"/>
                <a:sym typeface="Inter"/>
              </a:rPr>
              <a:t>activities</a:t>
            </a:r>
            <a:r>
              <a:rPr b="1" lang="fr" sz="1100" u="sng">
                <a:solidFill>
                  <a:schemeClr val="lt1"/>
                </a:solidFill>
                <a:latin typeface="Inter"/>
                <a:ea typeface="Inter"/>
                <a:cs typeface="Inter"/>
                <a:sym typeface="Inter"/>
              </a:rPr>
              <a:t> ?</a:t>
            </a:r>
            <a:r>
              <a:rPr b="1" lang="fr" sz="1000" u="sng">
                <a:solidFill>
                  <a:schemeClr val="lt1"/>
                </a:solidFill>
                <a:latin typeface="Inter"/>
                <a:ea typeface="Inter"/>
                <a:cs typeface="Inter"/>
                <a:sym typeface="Inter"/>
              </a:rPr>
              <a:t> </a:t>
            </a:r>
            <a:endParaRPr sz="200" u="sng">
              <a:solidFill>
                <a:schemeClr val="lt1"/>
              </a:solidFill>
            </a:endParaRPr>
          </a:p>
          <a:p>
            <a:pPr indent="-279400" lvl="0" marL="457200" rtl="0" algn="l">
              <a:spcBef>
                <a:spcPts val="1200"/>
              </a:spcBef>
              <a:spcAft>
                <a:spcPts val="0"/>
              </a:spcAft>
              <a:buClr>
                <a:schemeClr val="lt1"/>
              </a:buClr>
              <a:buSzPts val="800"/>
              <a:buChar char="●"/>
            </a:pPr>
            <a:r>
              <a:rPr b="1" lang="fr" sz="800">
                <a:solidFill>
                  <a:schemeClr val="lt1"/>
                </a:solidFill>
              </a:rPr>
              <a:t>Top 3 most frequent activities :</a:t>
            </a:r>
            <a:endParaRPr b="1" sz="700">
              <a:solidFill>
                <a:schemeClr val="lt1"/>
              </a:solidFill>
            </a:endParaRPr>
          </a:p>
          <a:p>
            <a:pPr indent="-273050" lvl="1" marL="914400" rtl="0" algn="l">
              <a:spcBef>
                <a:spcPts val="0"/>
              </a:spcBef>
              <a:spcAft>
                <a:spcPts val="0"/>
              </a:spcAft>
              <a:buClr>
                <a:schemeClr val="lt1"/>
              </a:buClr>
              <a:buSzPts val="700"/>
              <a:buChar char="○"/>
            </a:pPr>
            <a:r>
              <a:rPr b="1" lang="fr" sz="700">
                <a:solidFill>
                  <a:schemeClr val="accent1"/>
                </a:solidFill>
              </a:rPr>
              <a:t>Walking</a:t>
            </a:r>
            <a:endParaRPr b="1" sz="700">
              <a:solidFill>
                <a:schemeClr val="accent1"/>
              </a:solidFill>
            </a:endParaRPr>
          </a:p>
          <a:p>
            <a:pPr indent="-273050" lvl="2" marL="1371600" rtl="0" algn="l">
              <a:spcBef>
                <a:spcPts val="0"/>
              </a:spcBef>
              <a:spcAft>
                <a:spcPts val="0"/>
              </a:spcAft>
              <a:buClr>
                <a:schemeClr val="lt1"/>
              </a:buClr>
              <a:buSzPts val="700"/>
              <a:buChar char="■"/>
            </a:pPr>
            <a:r>
              <a:rPr lang="fr" sz="700">
                <a:solidFill>
                  <a:schemeClr val="lt1"/>
                </a:solidFill>
              </a:rPr>
              <a:t>Largely above all other subclasses</a:t>
            </a:r>
            <a:endParaRPr sz="700">
              <a:solidFill>
                <a:schemeClr val="lt1"/>
              </a:solidFill>
            </a:endParaRPr>
          </a:p>
          <a:p>
            <a:pPr indent="-273050" lvl="1" marL="914400" rtl="0" algn="l">
              <a:spcBef>
                <a:spcPts val="0"/>
              </a:spcBef>
              <a:spcAft>
                <a:spcPts val="0"/>
              </a:spcAft>
              <a:buClr>
                <a:schemeClr val="lt1"/>
              </a:buClr>
              <a:buSzPts val="700"/>
              <a:buChar char="○"/>
            </a:pPr>
            <a:r>
              <a:rPr b="1" lang="fr" sz="700">
                <a:solidFill>
                  <a:schemeClr val="lt1"/>
                </a:solidFill>
              </a:rPr>
              <a:t>Jogging</a:t>
            </a:r>
            <a:endParaRPr b="1" sz="700">
              <a:solidFill>
                <a:schemeClr val="lt1"/>
              </a:solidFill>
            </a:endParaRPr>
          </a:p>
          <a:p>
            <a:pPr indent="-273050" lvl="2" marL="1371600" rtl="0" algn="l">
              <a:spcBef>
                <a:spcPts val="0"/>
              </a:spcBef>
              <a:spcAft>
                <a:spcPts val="0"/>
              </a:spcAft>
              <a:buClr>
                <a:schemeClr val="lt1"/>
              </a:buClr>
              <a:buSzPts val="700"/>
              <a:buChar char="■"/>
            </a:pPr>
            <a:r>
              <a:rPr lang="fr" sz="700">
                <a:solidFill>
                  <a:schemeClr val="lt1"/>
                </a:solidFill>
              </a:rPr>
              <a:t>In second position</a:t>
            </a:r>
            <a:endParaRPr sz="700">
              <a:solidFill>
                <a:schemeClr val="lt1"/>
              </a:solidFill>
            </a:endParaRPr>
          </a:p>
          <a:p>
            <a:pPr indent="-273050" lvl="1" marL="914400" rtl="0" algn="l">
              <a:spcBef>
                <a:spcPts val="0"/>
              </a:spcBef>
              <a:spcAft>
                <a:spcPts val="0"/>
              </a:spcAft>
              <a:buClr>
                <a:schemeClr val="lt1"/>
              </a:buClr>
              <a:buSzPts val="700"/>
              <a:buChar char="○"/>
            </a:pPr>
            <a:r>
              <a:rPr b="1" lang="fr" sz="700">
                <a:solidFill>
                  <a:schemeClr val="lt1"/>
                </a:solidFill>
              </a:rPr>
              <a:t>Upstairs</a:t>
            </a:r>
            <a:endParaRPr b="1" sz="700">
              <a:solidFill>
                <a:schemeClr val="lt1"/>
              </a:solidFill>
            </a:endParaRPr>
          </a:p>
          <a:p>
            <a:pPr indent="-273050" lvl="2" marL="1371600" rtl="0" algn="l">
              <a:spcBef>
                <a:spcPts val="0"/>
              </a:spcBef>
              <a:spcAft>
                <a:spcPts val="0"/>
              </a:spcAft>
              <a:buClr>
                <a:schemeClr val="lt1"/>
              </a:buClr>
              <a:buSzPts val="700"/>
              <a:buChar char="■"/>
            </a:pPr>
            <a:r>
              <a:rPr lang="fr" sz="700">
                <a:solidFill>
                  <a:schemeClr val="lt1"/>
                </a:solidFill>
              </a:rPr>
              <a:t>In third position</a:t>
            </a:r>
            <a:endParaRPr sz="700">
              <a:solidFill>
                <a:schemeClr val="lt1"/>
              </a:solidFill>
            </a:endParaRPr>
          </a:p>
          <a:p>
            <a:pPr indent="0" lvl="0" marL="1371600" rtl="0" algn="l">
              <a:spcBef>
                <a:spcPts val="1200"/>
              </a:spcBef>
              <a:spcAft>
                <a:spcPts val="0"/>
              </a:spcAft>
              <a:buNone/>
            </a:pPr>
            <a:r>
              <a:t/>
            </a:r>
            <a:endParaRPr sz="400">
              <a:solidFill>
                <a:schemeClr val="lt1"/>
              </a:solidFill>
            </a:endParaRPr>
          </a:p>
          <a:p>
            <a:pPr indent="0" lvl="0" marL="914400" rtl="0" algn="l">
              <a:spcBef>
                <a:spcPts val="1200"/>
              </a:spcBef>
              <a:spcAft>
                <a:spcPts val="0"/>
              </a:spcAft>
              <a:buNone/>
            </a:pPr>
            <a:r>
              <a:t/>
            </a:r>
            <a:endParaRPr sz="400">
              <a:solidFill>
                <a:schemeClr val="lt1"/>
              </a:solidFill>
            </a:endParaRPr>
          </a:p>
          <a:p>
            <a:pPr indent="0" lvl="0" marL="457200" rtl="0" algn="l">
              <a:spcBef>
                <a:spcPts val="1200"/>
              </a:spcBef>
              <a:spcAft>
                <a:spcPts val="0"/>
              </a:spcAft>
              <a:buNone/>
            </a:pPr>
            <a:r>
              <a:t/>
            </a:r>
            <a:endParaRPr sz="400">
              <a:solidFill>
                <a:schemeClr val="lt1"/>
              </a:solidFill>
            </a:endParaRPr>
          </a:p>
          <a:p>
            <a:pPr indent="0" lvl="0" marL="0" rtl="0" algn="l">
              <a:spcBef>
                <a:spcPts val="1200"/>
              </a:spcBef>
              <a:spcAft>
                <a:spcPts val="0"/>
              </a:spcAft>
              <a:buNone/>
            </a:pPr>
            <a:r>
              <a:t/>
            </a:r>
            <a:endParaRPr sz="400">
              <a:solidFill>
                <a:schemeClr val="lt1"/>
              </a:solidFill>
            </a:endParaRPr>
          </a:p>
          <a:p>
            <a:pPr indent="0" lvl="0" marL="457200" rtl="0" algn="l">
              <a:spcBef>
                <a:spcPts val="1200"/>
              </a:spcBef>
              <a:spcAft>
                <a:spcPts val="0"/>
              </a:spcAft>
              <a:buNone/>
            </a:pPr>
            <a:r>
              <a:t/>
            </a:r>
            <a:endParaRPr sz="400">
              <a:solidFill>
                <a:schemeClr val="lt1"/>
              </a:solidFill>
            </a:endParaRPr>
          </a:p>
          <a:p>
            <a:pPr indent="0" lvl="0" marL="457200" rtl="0" algn="l">
              <a:spcBef>
                <a:spcPts val="1200"/>
              </a:spcBef>
              <a:spcAft>
                <a:spcPts val="1200"/>
              </a:spcAft>
              <a:buNone/>
            </a:pPr>
            <a:r>
              <a:t/>
            </a:r>
            <a:endParaRPr sz="400">
              <a:solidFill>
                <a:schemeClr val="lt1"/>
              </a:solidFill>
            </a:endParaRPr>
          </a:p>
        </p:txBody>
      </p:sp>
      <p:pic>
        <p:nvPicPr>
          <p:cNvPr id="273" name="Google Shape;273;p28"/>
          <p:cNvPicPr preferRelativeResize="0"/>
          <p:nvPr/>
        </p:nvPicPr>
        <p:blipFill>
          <a:blip r:embed="rId5">
            <a:alphaModFix/>
          </a:blip>
          <a:stretch>
            <a:fillRect/>
          </a:stretch>
        </p:blipFill>
        <p:spPr>
          <a:xfrm>
            <a:off x="5819824" y="780091"/>
            <a:ext cx="2602424" cy="2236332"/>
          </a:xfrm>
          <a:prstGeom prst="rect">
            <a:avLst/>
          </a:prstGeom>
          <a:noFill/>
          <a:ln cap="flat" cmpd="sng" w="28575">
            <a:solidFill>
              <a:srgbClr val="F4CCCC"/>
            </a:solidFill>
            <a:prstDash val="dash"/>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900100" y="253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279" name="Google Shape;279;p29"/>
          <p:cNvSpPr txBox="1"/>
          <p:nvPr>
            <p:ph idx="1" type="body"/>
          </p:nvPr>
        </p:nvSpPr>
        <p:spPr>
          <a:xfrm>
            <a:off x="329575" y="1038425"/>
            <a:ext cx="6892800" cy="3688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t/>
            </a:r>
            <a:endParaRPr b="1" sz="100">
              <a:solidFill>
                <a:schemeClr val="dk1"/>
              </a:solidFill>
              <a:highlight>
                <a:schemeClr val="accent6"/>
              </a:highlight>
            </a:endParaRPr>
          </a:p>
          <a:p>
            <a:pPr indent="0" lvl="0" marL="457200" rtl="0" algn="l">
              <a:spcBef>
                <a:spcPts val="1200"/>
              </a:spcBef>
              <a:spcAft>
                <a:spcPts val="1200"/>
              </a:spcAft>
              <a:buNone/>
            </a:pPr>
            <a:r>
              <a:t/>
            </a:r>
            <a:endParaRPr sz="800">
              <a:solidFill>
                <a:schemeClr val="dk1"/>
              </a:solidFill>
            </a:endParaRPr>
          </a:p>
        </p:txBody>
      </p:sp>
      <p:sp>
        <p:nvSpPr>
          <p:cNvPr id="280" name="Google Shape;280;p29"/>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81" name="Google Shape;281;p29"/>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9"/>
          <p:cNvPicPr preferRelativeResize="0"/>
          <p:nvPr/>
        </p:nvPicPr>
        <p:blipFill>
          <a:blip r:embed="rId3">
            <a:alphaModFix/>
          </a:blip>
          <a:stretch>
            <a:fillRect/>
          </a:stretch>
        </p:blipFill>
        <p:spPr>
          <a:xfrm>
            <a:off x="329575" y="346602"/>
            <a:ext cx="576900" cy="385904"/>
          </a:xfrm>
          <a:prstGeom prst="rect">
            <a:avLst/>
          </a:prstGeom>
          <a:noFill/>
          <a:ln>
            <a:noFill/>
          </a:ln>
        </p:spPr>
      </p:pic>
      <p:sp>
        <p:nvSpPr>
          <p:cNvPr id="283" name="Google Shape;283;p29"/>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284" name="Google Shape;284;p29"/>
          <p:cNvPicPr preferRelativeResize="0"/>
          <p:nvPr/>
        </p:nvPicPr>
        <p:blipFill>
          <a:blip r:embed="rId4">
            <a:alphaModFix/>
          </a:blip>
          <a:stretch>
            <a:fillRect/>
          </a:stretch>
        </p:blipFill>
        <p:spPr>
          <a:xfrm>
            <a:off x="10225" y="1038413"/>
            <a:ext cx="5745324" cy="2516125"/>
          </a:xfrm>
          <a:prstGeom prst="rect">
            <a:avLst/>
          </a:prstGeom>
          <a:noFill/>
          <a:ln>
            <a:noFill/>
          </a:ln>
        </p:spPr>
      </p:pic>
      <p:pic>
        <p:nvPicPr>
          <p:cNvPr id="285" name="Google Shape;285;p29"/>
          <p:cNvPicPr preferRelativeResize="0"/>
          <p:nvPr/>
        </p:nvPicPr>
        <p:blipFill>
          <a:blip r:embed="rId5">
            <a:alphaModFix/>
          </a:blip>
          <a:stretch>
            <a:fillRect/>
          </a:stretch>
        </p:blipFill>
        <p:spPr>
          <a:xfrm>
            <a:off x="5796175" y="2118475"/>
            <a:ext cx="3217651" cy="1937125"/>
          </a:xfrm>
          <a:prstGeom prst="rect">
            <a:avLst/>
          </a:prstGeom>
          <a:noFill/>
          <a:ln cap="flat" cmpd="sng" w="28575">
            <a:solidFill>
              <a:srgbClr val="F4CCCC"/>
            </a:solidFill>
            <a:prstDash val="dash"/>
            <a:round/>
            <a:headEnd len="sm" w="sm" type="none"/>
            <a:tailEnd len="sm" w="sm" type="none"/>
          </a:ln>
        </p:spPr>
      </p:pic>
      <p:pic>
        <p:nvPicPr>
          <p:cNvPr id="286" name="Google Shape;286;p29"/>
          <p:cNvPicPr preferRelativeResize="0"/>
          <p:nvPr/>
        </p:nvPicPr>
        <p:blipFill>
          <a:blip r:embed="rId6">
            <a:alphaModFix/>
          </a:blip>
          <a:stretch>
            <a:fillRect/>
          </a:stretch>
        </p:blipFill>
        <p:spPr>
          <a:xfrm>
            <a:off x="571500" y="3695625"/>
            <a:ext cx="4875874" cy="80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857225" y="17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292" name="Google Shape;292;p30"/>
          <p:cNvSpPr txBox="1"/>
          <p:nvPr>
            <p:ph idx="1" type="body"/>
          </p:nvPr>
        </p:nvSpPr>
        <p:spPr>
          <a:xfrm>
            <a:off x="329575" y="1038425"/>
            <a:ext cx="6892800" cy="3688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t/>
            </a:r>
            <a:endParaRPr b="1" sz="100">
              <a:solidFill>
                <a:schemeClr val="dk1"/>
              </a:solidFill>
              <a:highlight>
                <a:schemeClr val="accent6"/>
              </a:highlight>
            </a:endParaRPr>
          </a:p>
          <a:p>
            <a:pPr indent="0" lvl="0" marL="457200" rtl="0" algn="l">
              <a:spcBef>
                <a:spcPts val="1200"/>
              </a:spcBef>
              <a:spcAft>
                <a:spcPts val="1200"/>
              </a:spcAft>
              <a:buNone/>
            </a:pPr>
            <a:r>
              <a:t/>
            </a:r>
            <a:endParaRPr sz="800">
              <a:solidFill>
                <a:schemeClr val="dk1"/>
              </a:solidFill>
            </a:endParaRPr>
          </a:p>
        </p:txBody>
      </p:sp>
      <p:sp>
        <p:nvSpPr>
          <p:cNvPr id="293" name="Google Shape;293;p30"/>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94" name="Google Shape;294;p30"/>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0"/>
          <p:cNvPicPr preferRelativeResize="0"/>
          <p:nvPr/>
        </p:nvPicPr>
        <p:blipFill>
          <a:blip r:embed="rId3">
            <a:alphaModFix/>
          </a:blip>
          <a:stretch>
            <a:fillRect/>
          </a:stretch>
        </p:blipFill>
        <p:spPr>
          <a:xfrm>
            <a:off x="280325" y="307802"/>
            <a:ext cx="576900" cy="385904"/>
          </a:xfrm>
          <a:prstGeom prst="rect">
            <a:avLst/>
          </a:prstGeom>
          <a:noFill/>
          <a:ln>
            <a:noFill/>
          </a:ln>
        </p:spPr>
      </p:pic>
      <p:sp>
        <p:nvSpPr>
          <p:cNvPr id="296" name="Google Shape;296;p30"/>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297" name="Google Shape;297;p30"/>
          <p:cNvPicPr preferRelativeResize="0"/>
          <p:nvPr/>
        </p:nvPicPr>
        <p:blipFill>
          <a:blip r:embed="rId4">
            <a:alphaModFix/>
          </a:blip>
          <a:stretch>
            <a:fillRect/>
          </a:stretch>
        </p:blipFill>
        <p:spPr>
          <a:xfrm>
            <a:off x="4700375" y="4129350"/>
            <a:ext cx="3488776" cy="667275"/>
          </a:xfrm>
          <a:prstGeom prst="rect">
            <a:avLst/>
          </a:prstGeom>
          <a:noFill/>
          <a:ln>
            <a:noFill/>
          </a:ln>
        </p:spPr>
      </p:pic>
      <p:pic>
        <p:nvPicPr>
          <p:cNvPr id="298" name="Google Shape;298;p30"/>
          <p:cNvPicPr preferRelativeResize="0"/>
          <p:nvPr/>
        </p:nvPicPr>
        <p:blipFill>
          <a:blip r:embed="rId5">
            <a:alphaModFix/>
          </a:blip>
          <a:stretch>
            <a:fillRect/>
          </a:stretch>
        </p:blipFill>
        <p:spPr>
          <a:xfrm>
            <a:off x="771300" y="693700"/>
            <a:ext cx="3143425" cy="2151675"/>
          </a:xfrm>
          <a:prstGeom prst="rect">
            <a:avLst/>
          </a:prstGeom>
          <a:noFill/>
          <a:ln>
            <a:noFill/>
          </a:ln>
        </p:spPr>
      </p:pic>
      <p:pic>
        <p:nvPicPr>
          <p:cNvPr id="299" name="Google Shape;299;p30"/>
          <p:cNvPicPr preferRelativeResize="0"/>
          <p:nvPr/>
        </p:nvPicPr>
        <p:blipFill>
          <a:blip r:embed="rId6">
            <a:alphaModFix/>
          </a:blip>
          <a:stretch>
            <a:fillRect/>
          </a:stretch>
        </p:blipFill>
        <p:spPr>
          <a:xfrm>
            <a:off x="723001" y="2732075"/>
            <a:ext cx="3240012" cy="2117100"/>
          </a:xfrm>
          <a:prstGeom prst="rect">
            <a:avLst/>
          </a:prstGeom>
          <a:noFill/>
          <a:ln>
            <a:noFill/>
          </a:ln>
        </p:spPr>
      </p:pic>
      <p:pic>
        <p:nvPicPr>
          <p:cNvPr id="300" name="Google Shape;300;p30"/>
          <p:cNvPicPr preferRelativeResize="0"/>
          <p:nvPr/>
        </p:nvPicPr>
        <p:blipFill>
          <a:blip r:embed="rId7">
            <a:alphaModFix/>
          </a:blip>
          <a:stretch>
            <a:fillRect/>
          </a:stretch>
        </p:blipFill>
        <p:spPr>
          <a:xfrm>
            <a:off x="4585876" y="912824"/>
            <a:ext cx="3717775" cy="2947977"/>
          </a:xfrm>
          <a:prstGeom prst="rect">
            <a:avLst/>
          </a:prstGeom>
          <a:noFill/>
          <a:ln cap="flat" cmpd="sng" w="28575">
            <a:solidFill>
              <a:srgbClr val="EAD1DC"/>
            </a:solidFill>
            <a:prstDash val="dash"/>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1"/>
          <p:cNvSpPr txBox="1"/>
          <p:nvPr>
            <p:ph type="title"/>
          </p:nvPr>
        </p:nvSpPr>
        <p:spPr>
          <a:xfrm>
            <a:off x="857225" y="178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306" name="Google Shape;306;p31"/>
          <p:cNvSpPr txBox="1"/>
          <p:nvPr>
            <p:ph idx="1" type="body"/>
          </p:nvPr>
        </p:nvSpPr>
        <p:spPr>
          <a:xfrm>
            <a:off x="329575" y="1038425"/>
            <a:ext cx="6892800" cy="3688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t/>
            </a:r>
            <a:endParaRPr b="1" sz="100">
              <a:solidFill>
                <a:schemeClr val="dk1"/>
              </a:solidFill>
              <a:highlight>
                <a:schemeClr val="accent6"/>
              </a:highlight>
            </a:endParaRPr>
          </a:p>
          <a:p>
            <a:pPr indent="0" lvl="0" marL="457200" rtl="0" algn="l">
              <a:spcBef>
                <a:spcPts val="1200"/>
              </a:spcBef>
              <a:spcAft>
                <a:spcPts val="1200"/>
              </a:spcAft>
              <a:buNone/>
            </a:pPr>
            <a:r>
              <a:t/>
            </a:r>
            <a:endParaRPr sz="800">
              <a:solidFill>
                <a:schemeClr val="dk1"/>
              </a:solidFill>
            </a:endParaRPr>
          </a:p>
        </p:txBody>
      </p:sp>
      <p:sp>
        <p:nvSpPr>
          <p:cNvPr id="307" name="Google Shape;307;p31"/>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08" name="Google Shape;308;p31"/>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1"/>
          <p:cNvPicPr preferRelativeResize="0"/>
          <p:nvPr/>
        </p:nvPicPr>
        <p:blipFill>
          <a:blip r:embed="rId3">
            <a:alphaModFix/>
          </a:blip>
          <a:stretch>
            <a:fillRect/>
          </a:stretch>
        </p:blipFill>
        <p:spPr>
          <a:xfrm>
            <a:off x="280325" y="307802"/>
            <a:ext cx="576900" cy="385904"/>
          </a:xfrm>
          <a:prstGeom prst="rect">
            <a:avLst/>
          </a:prstGeom>
          <a:noFill/>
          <a:ln>
            <a:noFill/>
          </a:ln>
        </p:spPr>
      </p:pic>
      <p:sp>
        <p:nvSpPr>
          <p:cNvPr id="310" name="Google Shape;310;p31"/>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311" name="Google Shape;311;p31"/>
          <p:cNvPicPr preferRelativeResize="0"/>
          <p:nvPr/>
        </p:nvPicPr>
        <p:blipFill>
          <a:blip r:embed="rId4">
            <a:alphaModFix/>
          </a:blip>
          <a:stretch>
            <a:fillRect/>
          </a:stretch>
        </p:blipFill>
        <p:spPr>
          <a:xfrm>
            <a:off x="3845050" y="1192975"/>
            <a:ext cx="902675" cy="1150750"/>
          </a:xfrm>
          <a:prstGeom prst="rect">
            <a:avLst/>
          </a:prstGeom>
          <a:noFill/>
          <a:ln>
            <a:noFill/>
          </a:ln>
        </p:spPr>
      </p:pic>
      <p:pic>
        <p:nvPicPr>
          <p:cNvPr id="312" name="Google Shape;312;p31"/>
          <p:cNvPicPr preferRelativeResize="0"/>
          <p:nvPr/>
        </p:nvPicPr>
        <p:blipFill rotWithShape="1">
          <a:blip r:embed="rId5">
            <a:alphaModFix/>
          </a:blip>
          <a:srcRect b="0" l="27039" r="0" t="0"/>
          <a:stretch/>
        </p:blipFill>
        <p:spPr>
          <a:xfrm>
            <a:off x="329575" y="1100388"/>
            <a:ext cx="3593299" cy="3084875"/>
          </a:xfrm>
          <a:prstGeom prst="rect">
            <a:avLst/>
          </a:prstGeom>
          <a:noFill/>
          <a:ln>
            <a:noFill/>
          </a:ln>
        </p:spPr>
      </p:pic>
      <p:pic>
        <p:nvPicPr>
          <p:cNvPr id="313" name="Google Shape;313;p31"/>
          <p:cNvPicPr preferRelativeResize="0"/>
          <p:nvPr/>
        </p:nvPicPr>
        <p:blipFill>
          <a:blip r:embed="rId6">
            <a:alphaModFix/>
          </a:blip>
          <a:stretch>
            <a:fillRect/>
          </a:stretch>
        </p:blipFill>
        <p:spPr>
          <a:xfrm>
            <a:off x="5122075" y="1038425"/>
            <a:ext cx="3679050" cy="2022175"/>
          </a:xfrm>
          <a:prstGeom prst="rect">
            <a:avLst/>
          </a:prstGeom>
          <a:noFill/>
          <a:ln cap="flat" cmpd="sng" w="28575">
            <a:solidFill>
              <a:srgbClr val="EAD1DC"/>
            </a:solidFill>
            <a:prstDash val="dash"/>
            <a:round/>
            <a:headEnd len="sm" w="sm" type="none"/>
            <a:tailEnd len="sm" w="sm" type="none"/>
          </a:ln>
        </p:spPr>
      </p:pic>
      <p:pic>
        <p:nvPicPr>
          <p:cNvPr id="314" name="Google Shape;314;p31"/>
          <p:cNvPicPr preferRelativeResize="0"/>
          <p:nvPr/>
        </p:nvPicPr>
        <p:blipFill>
          <a:blip r:embed="rId7">
            <a:alphaModFix/>
          </a:blip>
          <a:stretch>
            <a:fillRect/>
          </a:stretch>
        </p:blipFill>
        <p:spPr>
          <a:xfrm>
            <a:off x="3922871" y="3379375"/>
            <a:ext cx="4966575" cy="95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65" name="Shape 65"/>
        <p:cNvGrpSpPr/>
        <p:nvPr/>
      </p:nvGrpSpPr>
      <p:grpSpPr>
        <a:xfrm>
          <a:off x="0" y="0"/>
          <a:ext cx="0" cy="0"/>
          <a:chOff x="0" y="0"/>
          <a:chExt cx="0" cy="0"/>
        </a:xfrm>
      </p:grpSpPr>
      <p:sp>
        <p:nvSpPr>
          <p:cNvPr id="66" name="Google Shape;66;p14"/>
          <p:cNvSpPr txBox="1"/>
          <p:nvPr>
            <p:ph idx="4294967295" type="ctrTitle"/>
          </p:nvPr>
        </p:nvSpPr>
        <p:spPr>
          <a:xfrm>
            <a:off x="1040275" y="868750"/>
            <a:ext cx="5315100" cy="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500">
                <a:solidFill>
                  <a:srgbClr val="0E3449"/>
                </a:solidFill>
                <a:latin typeface="Inter"/>
                <a:ea typeface="Inter"/>
                <a:cs typeface="Inter"/>
                <a:sym typeface="Inter"/>
              </a:rPr>
              <a:t>Sommaire </a:t>
            </a:r>
            <a:r>
              <a:rPr b="1" lang="fr" sz="4500">
                <a:solidFill>
                  <a:srgbClr val="0E3449"/>
                </a:solidFill>
                <a:latin typeface="Inter"/>
                <a:ea typeface="Inter"/>
                <a:cs typeface="Inter"/>
                <a:sym typeface="Inter"/>
              </a:rPr>
              <a:t>:</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a:p>
            <a:pPr indent="0" lvl="0" marL="0" rtl="0" algn="l">
              <a:spcBef>
                <a:spcPts val="0"/>
              </a:spcBef>
              <a:spcAft>
                <a:spcPts val="0"/>
              </a:spcAft>
              <a:buNone/>
            </a:pPr>
            <a:r>
              <a:t/>
            </a:r>
            <a:endParaRPr b="1" sz="4500">
              <a:solidFill>
                <a:srgbClr val="0E3449"/>
              </a:solidFill>
              <a:latin typeface="Inter"/>
              <a:ea typeface="Inter"/>
              <a:cs typeface="Inter"/>
              <a:sym typeface="Inter"/>
            </a:endParaRPr>
          </a:p>
        </p:txBody>
      </p:sp>
      <p:pic>
        <p:nvPicPr>
          <p:cNvPr id="67" name="Google Shape;67;p14"/>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68" name="Google Shape;68;p14"/>
          <p:cNvSpPr txBox="1"/>
          <p:nvPr/>
        </p:nvSpPr>
        <p:spPr>
          <a:xfrm>
            <a:off x="1238100" y="2036250"/>
            <a:ext cx="7421400" cy="22626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2"/>
              </a:buClr>
              <a:buSzPts val="2100"/>
              <a:buChar char="➔"/>
            </a:pPr>
            <a:r>
              <a:rPr lang="fr" sz="2100">
                <a:solidFill>
                  <a:schemeClr val="dk2"/>
                </a:solidFill>
              </a:rPr>
              <a:t>Problématique</a:t>
            </a:r>
            <a:r>
              <a:rPr lang="fr" sz="2100">
                <a:solidFill>
                  <a:schemeClr val="dk2"/>
                </a:solidFill>
              </a:rPr>
              <a:t> &amp; Objectifs</a:t>
            </a:r>
            <a:endParaRPr sz="2100">
              <a:solidFill>
                <a:schemeClr val="dk2"/>
              </a:solidFill>
            </a:endParaRPr>
          </a:p>
          <a:p>
            <a:pPr indent="0" lvl="0" marL="457200" rtl="0" algn="l">
              <a:spcBef>
                <a:spcPts val="0"/>
              </a:spcBef>
              <a:spcAft>
                <a:spcPts val="0"/>
              </a:spcAft>
              <a:buNone/>
            </a:pPr>
            <a:r>
              <a:t/>
            </a:r>
            <a:endParaRPr sz="100">
              <a:solidFill>
                <a:schemeClr val="dk2"/>
              </a:solidFill>
            </a:endParaRPr>
          </a:p>
          <a:p>
            <a:pPr indent="-361950" lvl="0" marL="457200" rtl="0" algn="l">
              <a:spcBef>
                <a:spcPts val="0"/>
              </a:spcBef>
              <a:spcAft>
                <a:spcPts val="0"/>
              </a:spcAft>
              <a:buClr>
                <a:schemeClr val="dk2"/>
              </a:buClr>
              <a:buSzPts val="2100"/>
              <a:buChar char="➔"/>
            </a:pPr>
            <a:r>
              <a:rPr lang="fr" sz="2100">
                <a:solidFill>
                  <a:schemeClr val="dk2"/>
                </a:solidFill>
              </a:rPr>
              <a:t>Contexte &amp; Dataset</a:t>
            </a:r>
            <a:endParaRPr sz="2100">
              <a:solidFill>
                <a:schemeClr val="dk2"/>
              </a:solidFill>
            </a:endParaRPr>
          </a:p>
          <a:p>
            <a:pPr indent="0" lvl="0" marL="0" rtl="0" algn="l">
              <a:spcBef>
                <a:spcPts val="0"/>
              </a:spcBef>
              <a:spcAft>
                <a:spcPts val="0"/>
              </a:spcAft>
              <a:buNone/>
            </a:pPr>
            <a:r>
              <a:t/>
            </a:r>
            <a:endParaRPr sz="100">
              <a:solidFill>
                <a:schemeClr val="dk2"/>
              </a:solidFill>
            </a:endParaRPr>
          </a:p>
          <a:p>
            <a:pPr indent="-361950" lvl="0" marL="457200" rtl="0" algn="l">
              <a:spcBef>
                <a:spcPts val="0"/>
              </a:spcBef>
              <a:spcAft>
                <a:spcPts val="0"/>
              </a:spcAft>
              <a:buClr>
                <a:schemeClr val="dk2"/>
              </a:buClr>
              <a:buSzPts val="2100"/>
              <a:buChar char="➔"/>
            </a:pPr>
            <a:r>
              <a:rPr lang="fr" sz="2100">
                <a:solidFill>
                  <a:schemeClr val="dk2"/>
                </a:solidFill>
              </a:rPr>
              <a:t>Collecte des données</a:t>
            </a:r>
            <a:endParaRPr sz="2100">
              <a:solidFill>
                <a:schemeClr val="dk2"/>
              </a:solidFill>
            </a:endParaRPr>
          </a:p>
          <a:p>
            <a:pPr indent="-361950" lvl="0" marL="457200" rtl="0" algn="l">
              <a:spcBef>
                <a:spcPts val="0"/>
              </a:spcBef>
              <a:spcAft>
                <a:spcPts val="0"/>
              </a:spcAft>
              <a:buClr>
                <a:schemeClr val="dk2"/>
              </a:buClr>
              <a:buSzPts val="2100"/>
              <a:buChar char="➔"/>
            </a:pPr>
            <a:r>
              <a:rPr lang="fr" sz="2100">
                <a:solidFill>
                  <a:schemeClr val="dk2"/>
                </a:solidFill>
              </a:rPr>
              <a:t>Exploratory Data Analysis (EDA) </a:t>
            </a:r>
            <a:endParaRPr sz="2100">
              <a:solidFill>
                <a:schemeClr val="dk2"/>
              </a:solidFill>
            </a:endParaRPr>
          </a:p>
          <a:p>
            <a:pPr indent="0" lvl="0" marL="0" rtl="0" algn="l">
              <a:spcBef>
                <a:spcPts val="0"/>
              </a:spcBef>
              <a:spcAft>
                <a:spcPts val="0"/>
              </a:spcAft>
              <a:buNone/>
            </a:pPr>
            <a:r>
              <a:t/>
            </a:r>
            <a:endParaRPr sz="100">
              <a:solidFill>
                <a:schemeClr val="dk2"/>
              </a:solidFill>
            </a:endParaRPr>
          </a:p>
          <a:p>
            <a:pPr indent="-361950" lvl="0" marL="457200" rtl="0" algn="l">
              <a:spcBef>
                <a:spcPts val="0"/>
              </a:spcBef>
              <a:spcAft>
                <a:spcPts val="0"/>
              </a:spcAft>
              <a:buClr>
                <a:schemeClr val="dk2"/>
              </a:buClr>
              <a:buSzPts val="2100"/>
              <a:buChar char="➔"/>
            </a:pPr>
            <a:r>
              <a:rPr lang="fr" sz="2100">
                <a:solidFill>
                  <a:schemeClr val="dk2"/>
                </a:solidFill>
              </a:rPr>
              <a:t>Modèles d’IA</a:t>
            </a:r>
            <a:endParaRPr sz="2100">
              <a:solidFill>
                <a:schemeClr val="dk2"/>
              </a:solidFill>
            </a:endParaRPr>
          </a:p>
          <a:p>
            <a:pPr indent="0" lvl="0" marL="0" rtl="0" algn="l">
              <a:spcBef>
                <a:spcPts val="0"/>
              </a:spcBef>
              <a:spcAft>
                <a:spcPts val="0"/>
              </a:spcAft>
              <a:buNone/>
            </a:pPr>
            <a:r>
              <a:t/>
            </a:r>
            <a:endParaRPr sz="100">
              <a:solidFill>
                <a:schemeClr val="dk2"/>
              </a:solidFill>
            </a:endParaRPr>
          </a:p>
          <a:p>
            <a:pPr indent="-361950" lvl="0" marL="457200" rtl="0" algn="l">
              <a:spcBef>
                <a:spcPts val="0"/>
              </a:spcBef>
              <a:spcAft>
                <a:spcPts val="0"/>
              </a:spcAft>
              <a:buClr>
                <a:schemeClr val="dk2"/>
              </a:buClr>
              <a:buSzPts val="2100"/>
              <a:buChar char="➔"/>
            </a:pPr>
            <a:r>
              <a:rPr lang="fr" sz="2100">
                <a:solidFill>
                  <a:schemeClr val="dk2"/>
                </a:solidFill>
              </a:rPr>
              <a:t>Résultats et challenges</a:t>
            </a:r>
            <a:endParaRPr sz="1900">
              <a:solidFill>
                <a:schemeClr val="dk2"/>
              </a:solidFill>
            </a:endParaRPr>
          </a:p>
        </p:txBody>
      </p:sp>
      <p:pic>
        <p:nvPicPr>
          <p:cNvPr id="69" name="Google Shape;69;p14"/>
          <p:cNvPicPr preferRelativeResize="0"/>
          <p:nvPr/>
        </p:nvPicPr>
        <p:blipFill>
          <a:blip r:embed="rId4">
            <a:alphaModFix/>
          </a:blip>
          <a:stretch>
            <a:fillRect/>
          </a:stretch>
        </p:blipFill>
        <p:spPr>
          <a:xfrm>
            <a:off x="5863825" y="3619500"/>
            <a:ext cx="3280175" cy="1524000"/>
          </a:xfrm>
          <a:prstGeom prst="rect">
            <a:avLst/>
          </a:prstGeom>
          <a:noFill/>
          <a:ln>
            <a:noFill/>
          </a:ln>
        </p:spPr>
      </p:pic>
      <p:sp>
        <p:nvSpPr>
          <p:cNvPr id="70" name="Google Shape;70;p14"/>
          <p:cNvSpPr txBox="1"/>
          <p:nvPr/>
        </p:nvSpPr>
        <p:spPr>
          <a:xfrm>
            <a:off x="68946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71" name="Google Shape;71;p14"/>
          <p:cNvSpPr txBox="1"/>
          <p:nvPr>
            <p:ph idx="12" type="sldNum"/>
          </p:nvPr>
        </p:nvSpPr>
        <p:spPr>
          <a:xfrm>
            <a:off x="8494433" y="47498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914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320" name="Google Shape;320;p32"/>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21" name="Google Shape;321;p32"/>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2"/>
          <p:cNvPicPr preferRelativeResize="0"/>
          <p:nvPr/>
        </p:nvPicPr>
        <p:blipFill>
          <a:blip r:embed="rId3">
            <a:alphaModFix/>
          </a:blip>
          <a:stretch>
            <a:fillRect/>
          </a:stretch>
        </p:blipFill>
        <p:spPr>
          <a:xfrm>
            <a:off x="301775" y="93402"/>
            <a:ext cx="576900" cy="385904"/>
          </a:xfrm>
          <a:prstGeom prst="rect">
            <a:avLst/>
          </a:prstGeom>
          <a:noFill/>
          <a:ln>
            <a:noFill/>
          </a:ln>
        </p:spPr>
      </p:pic>
      <p:sp>
        <p:nvSpPr>
          <p:cNvPr id="323" name="Google Shape;323;p32"/>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324" name="Google Shape;324;p32"/>
          <p:cNvPicPr preferRelativeResize="0"/>
          <p:nvPr/>
        </p:nvPicPr>
        <p:blipFill>
          <a:blip r:embed="rId4">
            <a:alphaModFix/>
          </a:blip>
          <a:stretch>
            <a:fillRect/>
          </a:stretch>
        </p:blipFill>
        <p:spPr>
          <a:xfrm>
            <a:off x="3414825" y="677900"/>
            <a:ext cx="2228625" cy="2547797"/>
          </a:xfrm>
          <a:prstGeom prst="rect">
            <a:avLst/>
          </a:prstGeom>
          <a:noFill/>
          <a:ln>
            <a:noFill/>
          </a:ln>
        </p:spPr>
      </p:pic>
      <p:pic>
        <p:nvPicPr>
          <p:cNvPr id="325" name="Google Shape;325;p32"/>
          <p:cNvPicPr preferRelativeResize="0"/>
          <p:nvPr/>
        </p:nvPicPr>
        <p:blipFill>
          <a:blip r:embed="rId5">
            <a:alphaModFix/>
          </a:blip>
          <a:stretch>
            <a:fillRect/>
          </a:stretch>
        </p:blipFill>
        <p:spPr>
          <a:xfrm>
            <a:off x="6129350" y="642150"/>
            <a:ext cx="2292974" cy="2547800"/>
          </a:xfrm>
          <a:prstGeom prst="rect">
            <a:avLst/>
          </a:prstGeom>
          <a:noFill/>
          <a:ln>
            <a:noFill/>
          </a:ln>
        </p:spPr>
      </p:pic>
      <p:pic>
        <p:nvPicPr>
          <p:cNvPr id="326" name="Google Shape;326;p32"/>
          <p:cNvPicPr preferRelativeResize="0"/>
          <p:nvPr/>
        </p:nvPicPr>
        <p:blipFill>
          <a:blip r:embed="rId6">
            <a:alphaModFix/>
          </a:blip>
          <a:stretch>
            <a:fillRect/>
          </a:stretch>
        </p:blipFill>
        <p:spPr>
          <a:xfrm>
            <a:off x="594675" y="677901"/>
            <a:ext cx="2162850" cy="2374550"/>
          </a:xfrm>
          <a:prstGeom prst="rect">
            <a:avLst/>
          </a:prstGeom>
          <a:noFill/>
          <a:ln>
            <a:noFill/>
          </a:ln>
        </p:spPr>
      </p:pic>
      <p:pic>
        <p:nvPicPr>
          <p:cNvPr id="327" name="Google Shape;327;p32"/>
          <p:cNvPicPr preferRelativeResize="0"/>
          <p:nvPr/>
        </p:nvPicPr>
        <p:blipFill>
          <a:blip r:embed="rId7">
            <a:alphaModFix/>
          </a:blip>
          <a:stretch>
            <a:fillRect/>
          </a:stretch>
        </p:blipFill>
        <p:spPr>
          <a:xfrm>
            <a:off x="914375" y="3154487"/>
            <a:ext cx="3275364" cy="1635500"/>
          </a:xfrm>
          <a:prstGeom prst="rect">
            <a:avLst/>
          </a:prstGeom>
          <a:noFill/>
          <a:ln cap="flat" cmpd="sng" w="28575">
            <a:solidFill>
              <a:srgbClr val="EAD1DC"/>
            </a:solidFill>
            <a:prstDash val="dash"/>
            <a:round/>
            <a:headEnd len="sm" w="sm" type="none"/>
            <a:tailEnd len="sm" w="sm" type="none"/>
          </a:ln>
        </p:spPr>
      </p:pic>
      <p:pic>
        <p:nvPicPr>
          <p:cNvPr id="328" name="Google Shape;328;p32"/>
          <p:cNvPicPr preferRelativeResize="0"/>
          <p:nvPr/>
        </p:nvPicPr>
        <p:blipFill>
          <a:blip r:embed="rId8">
            <a:alphaModFix/>
          </a:blip>
          <a:stretch>
            <a:fillRect/>
          </a:stretch>
        </p:blipFill>
        <p:spPr>
          <a:xfrm>
            <a:off x="4481325" y="3431550"/>
            <a:ext cx="4098325" cy="1144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914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Exploratory Data Analysis</a:t>
            </a:r>
            <a:r>
              <a:rPr lang="fr" sz="2500">
                <a:solidFill>
                  <a:srgbClr val="0E3449"/>
                </a:solidFill>
                <a:latin typeface="Inter SemiBold"/>
                <a:ea typeface="Inter SemiBold"/>
                <a:cs typeface="Inter SemiBold"/>
                <a:sym typeface="Inter SemiBold"/>
              </a:rPr>
              <a:t>  📊  </a:t>
            </a:r>
            <a:endParaRPr sz="3900"/>
          </a:p>
        </p:txBody>
      </p:sp>
      <p:sp>
        <p:nvSpPr>
          <p:cNvPr id="334" name="Google Shape;334;p33"/>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35" name="Google Shape;335;p33"/>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3"/>
          <p:cNvPicPr preferRelativeResize="0"/>
          <p:nvPr/>
        </p:nvPicPr>
        <p:blipFill>
          <a:blip r:embed="rId3">
            <a:alphaModFix/>
          </a:blip>
          <a:stretch>
            <a:fillRect/>
          </a:stretch>
        </p:blipFill>
        <p:spPr>
          <a:xfrm>
            <a:off x="301775" y="93402"/>
            <a:ext cx="576900" cy="385904"/>
          </a:xfrm>
          <a:prstGeom prst="rect">
            <a:avLst/>
          </a:prstGeom>
          <a:noFill/>
          <a:ln>
            <a:noFill/>
          </a:ln>
        </p:spPr>
      </p:pic>
      <p:sp>
        <p:nvSpPr>
          <p:cNvPr id="337" name="Google Shape;337;p33"/>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338" name="Google Shape;338;p33"/>
          <p:cNvPicPr preferRelativeResize="0"/>
          <p:nvPr/>
        </p:nvPicPr>
        <p:blipFill>
          <a:blip r:embed="rId4">
            <a:alphaModFix/>
          </a:blip>
          <a:stretch>
            <a:fillRect/>
          </a:stretch>
        </p:blipFill>
        <p:spPr>
          <a:xfrm>
            <a:off x="0" y="814400"/>
            <a:ext cx="5959825" cy="2989975"/>
          </a:xfrm>
          <a:prstGeom prst="rect">
            <a:avLst/>
          </a:prstGeom>
          <a:noFill/>
          <a:ln>
            <a:noFill/>
          </a:ln>
        </p:spPr>
      </p:pic>
      <p:pic>
        <p:nvPicPr>
          <p:cNvPr id="339" name="Google Shape;339;p33"/>
          <p:cNvPicPr preferRelativeResize="0"/>
          <p:nvPr/>
        </p:nvPicPr>
        <p:blipFill>
          <a:blip r:embed="rId5">
            <a:alphaModFix/>
          </a:blip>
          <a:stretch>
            <a:fillRect/>
          </a:stretch>
        </p:blipFill>
        <p:spPr>
          <a:xfrm>
            <a:off x="6061300" y="975500"/>
            <a:ext cx="3082700" cy="2828874"/>
          </a:xfrm>
          <a:prstGeom prst="rect">
            <a:avLst/>
          </a:prstGeom>
          <a:noFill/>
          <a:ln cap="flat" cmpd="sng" w="28575">
            <a:solidFill>
              <a:srgbClr val="F4CCCC"/>
            </a:solidFill>
            <a:prstDash val="dash"/>
            <a:round/>
            <a:headEnd len="sm" w="sm" type="none"/>
            <a:tailEnd len="sm" w="sm" type="none"/>
          </a:ln>
        </p:spPr>
      </p:pic>
      <p:sp>
        <p:nvSpPr>
          <p:cNvPr id="340" name="Google Shape;340;p33"/>
          <p:cNvSpPr txBox="1"/>
          <p:nvPr/>
        </p:nvSpPr>
        <p:spPr>
          <a:xfrm>
            <a:off x="226225" y="3804375"/>
            <a:ext cx="87120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fr" sz="1600">
                <a:solidFill>
                  <a:schemeClr val="dk2"/>
                </a:solidFill>
              </a:rPr>
              <a:t>A</a:t>
            </a:r>
            <a:r>
              <a:rPr lang="fr" sz="1600">
                <a:solidFill>
                  <a:schemeClr val="dk2"/>
                </a:solidFill>
              </a:rPr>
              <a:t>ccélérations</a:t>
            </a:r>
            <a:r>
              <a:rPr lang="fr" sz="1600">
                <a:solidFill>
                  <a:schemeClr val="dk2"/>
                </a:solidFill>
              </a:rPr>
              <a:t> plus élevés dans les valeurs Y dans la plupart des activités</a:t>
            </a:r>
            <a:endParaRPr sz="1600">
              <a:solidFill>
                <a:schemeClr val="dk2"/>
              </a:solidFill>
            </a:endParaRPr>
          </a:p>
          <a:p>
            <a:pPr indent="-330200" lvl="0" marL="457200" rtl="0" algn="l">
              <a:spcBef>
                <a:spcPts val="0"/>
              </a:spcBef>
              <a:spcAft>
                <a:spcPts val="0"/>
              </a:spcAft>
              <a:buClr>
                <a:schemeClr val="dk2"/>
              </a:buClr>
              <a:buSzPts val="1600"/>
              <a:buChar char="●"/>
            </a:pPr>
            <a:r>
              <a:rPr lang="fr" sz="1600">
                <a:solidFill>
                  <a:schemeClr val="dk2"/>
                </a:solidFill>
              </a:rPr>
              <a:t>la marche et la course peuvent </a:t>
            </a:r>
            <a:r>
              <a:rPr lang="fr" sz="1600">
                <a:solidFill>
                  <a:schemeClr val="dk2"/>
                </a:solidFill>
              </a:rPr>
              <a:t>être</a:t>
            </a:r>
            <a:r>
              <a:rPr lang="fr" sz="1600">
                <a:solidFill>
                  <a:schemeClr val="dk2"/>
                </a:solidFill>
              </a:rPr>
              <a:t> </a:t>
            </a:r>
            <a:r>
              <a:rPr lang="fr" sz="1600">
                <a:solidFill>
                  <a:schemeClr val="dk2"/>
                </a:solidFill>
              </a:rPr>
              <a:t>décrits</a:t>
            </a:r>
            <a:r>
              <a:rPr lang="fr" sz="1600">
                <a:solidFill>
                  <a:schemeClr val="dk2"/>
                </a:solidFill>
              </a:rPr>
              <a:t> en terme du temps entre les pics</a:t>
            </a:r>
            <a:endParaRPr sz="1600">
              <a:solidFill>
                <a:schemeClr val="dk2"/>
              </a:solidFill>
            </a:endParaRPr>
          </a:p>
          <a:p>
            <a:pPr indent="-330200" lvl="0" marL="457200" rtl="0" algn="l">
              <a:spcBef>
                <a:spcPts val="0"/>
              </a:spcBef>
              <a:spcAft>
                <a:spcPts val="0"/>
              </a:spcAft>
              <a:buClr>
                <a:schemeClr val="dk2"/>
              </a:buClr>
              <a:buSzPts val="1600"/>
              <a:buChar char="●"/>
            </a:pPr>
            <a:r>
              <a:rPr lang="fr" sz="1600">
                <a:solidFill>
                  <a:schemeClr val="dk2"/>
                </a:solidFill>
              </a:rPr>
              <a:t>S'asseoir</a:t>
            </a:r>
            <a:r>
              <a:rPr lang="fr" sz="1600">
                <a:solidFill>
                  <a:schemeClr val="dk2"/>
                </a:solidFill>
              </a:rPr>
              <a:t> </a:t>
            </a:r>
            <a:r>
              <a:rPr lang="fr" sz="1600">
                <a:solidFill>
                  <a:schemeClr val="dk2"/>
                </a:solidFill>
              </a:rPr>
              <a:t>présent</a:t>
            </a:r>
            <a:r>
              <a:rPr lang="fr" sz="1600">
                <a:solidFill>
                  <a:schemeClr val="dk2"/>
                </a:solidFill>
              </a:rPr>
              <a:t> des </a:t>
            </a:r>
            <a:r>
              <a:rPr lang="fr" sz="1600">
                <a:solidFill>
                  <a:schemeClr val="dk2"/>
                </a:solidFill>
              </a:rPr>
              <a:t>différences</a:t>
            </a:r>
            <a:r>
              <a:rPr lang="fr" sz="1600">
                <a:solidFill>
                  <a:schemeClr val="dk2"/>
                </a:solidFill>
              </a:rPr>
              <a:t> dans les valeurs des axes en raison de l’orientation du dispositif par rapport à la </a:t>
            </a:r>
            <a:r>
              <a:rPr lang="fr" sz="1600">
                <a:solidFill>
                  <a:schemeClr val="dk2"/>
                </a:solidFill>
              </a:rPr>
              <a:t>Terre</a:t>
            </a:r>
            <a:endParaRPr sz="1600">
              <a:solidFill>
                <a:schemeClr val="dk2"/>
              </a:solidFill>
            </a:endParaRPr>
          </a:p>
        </p:txBody>
      </p:sp>
      <p:sp>
        <p:nvSpPr>
          <p:cNvPr id="341" name="Google Shape;341;p33"/>
          <p:cNvSpPr txBox="1"/>
          <p:nvPr/>
        </p:nvSpPr>
        <p:spPr>
          <a:xfrm>
            <a:off x="2017513" y="479300"/>
            <a:ext cx="285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2"/>
                </a:solidFill>
              </a:rPr>
              <a:t>Exemple 3 activités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345" name="Shape 345"/>
        <p:cNvGrpSpPr/>
        <p:nvPr/>
      </p:nvGrpSpPr>
      <p:grpSpPr>
        <a:xfrm>
          <a:off x="0" y="0"/>
          <a:ext cx="0" cy="0"/>
          <a:chOff x="0" y="0"/>
          <a:chExt cx="0" cy="0"/>
        </a:xfrm>
      </p:grpSpPr>
      <p:sp>
        <p:nvSpPr>
          <p:cNvPr id="346" name="Google Shape;346;p34"/>
          <p:cNvSpPr txBox="1"/>
          <p:nvPr>
            <p:ph idx="4294967295" type="ctrTitle"/>
          </p:nvPr>
        </p:nvSpPr>
        <p:spPr>
          <a:xfrm>
            <a:off x="4975675" y="319800"/>
            <a:ext cx="38538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3900">
                <a:solidFill>
                  <a:schemeClr val="lt1"/>
                </a:solidFill>
                <a:latin typeface="Inter"/>
                <a:ea typeface="Inter"/>
                <a:cs typeface="Inter"/>
                <a:sym typeface="Inter"/>
              </a:rPr>
              <a:t>Les </a:t>
            </a:r>
            <a:r>
              <a:rPr b="1" lang="fr" sz="3900">
                <a:solidFill>
                  <a:schemeClr val="lt1"/>
                </a:solidFill>
                <a:latin typeface="Inter"/>
                <a:ea typeface="Inter"/>
                <a:cs typeface="Inter"/>
                <a:sym typeface="Inter"/>
              </a:rPr>
              <a:t>modèles</a:t>
            </a:r>
            <a:r>
              <a:rPr b="1" lang="fr" sz="3800">
                <a:solidFill>
                  <a:schemeClr val="lt1"/>
                </a:solidFill>
                <a:latin typeface="Inter"/>
                <a:ea typeface="Inter"/>
                <a:cs typeface="Inter"/>
                <a:sym typeface="Inter"/>
              </a:rPr>
              <a:t> </a:t>
            </a:r>
            <a:endParaRPr>
              <a:solidFill>
                <a:schemeClr val="lt1"/>
              </a:solidFill>
              <a:latin typeface="Inter SemiBold"/>
              <a:ea typeface="Inter SemiBold"/>
              <a:cs typeface="Inter SemiBold"/>
              <a:sym typeface="Inter SemiBold"/>
            </a:endParaRPr>
          </a:p>
          <a:p>
            <a:pPr indent="0" lvl="0" marL="0" marR="0" rtl="0" algn="ctr">
              <a:lnSpc>
                <a:spcPct val="100000"/>
              </a:lnSpc>
              <a:spcBef>
                <a:spcPts val="0"/>
              </a:spcBef>
              <a:spcAft>
                <a:spcPts val="0"/>
              </a:spcAft>
              <a:buClr>
                <a:schemeClr val="dk1"/>
              </a:buClr>
              <a:buSzPts val="2800"/>
              <a:buFont typeface="Arial"/>
              <a:buNone/>
            </a:pPr>
            <a:r>
              <a:rPr lang="fr">
                <a:solidFill>
                  <a:schemeClr val="lt1"/>
                </a:solidFill>
                <a:latin typeface="Inter SemiBold"/>
                <a:ea typeface="Inter SemiBold"/>
                <a:cs typeface="Inter SemiBold"/>
                <a:sym typeface="Inter SemiBold"/>
              </a:rPr>
              <a:t>Analyse prédictive </a:t>
            </a:r>
            <a:endParaRPr>
              <a:solidFill>
                <a:schemeClr val="lt1"/>
              </a:solidFill>
              <a:latin typeface="Inter SemiBold"/>
              <a:ea typeface="Inter SemiBold"/>
              <a:cs typeface="Inter SemiBold"/>
              <a:sym typeface="Inter SemiBold"/>
            </a:endParaRPr>
          </a:p>
        </p:txBody>
      </p:sp>
      <p:pic>
        <p:nvPicPr>
          <p:cNvPr id="347" name="Google Shape;347;p34"/>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348" name="Google Shape;3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49" name="Google Shape;349;p34"/>
          <p:cNvPicPr preferRelativeResize="0"/>
          <p:nvPr/>
        </p:nvPicPr>
        <p:blipFill>
          <a:blip r:embed="rId4">
            <a:alphaModFix/>
          </a:blip>
          <a:stretch>
            <a:fillRect/>
          </a:stretch>
        </p:blipFill>
        <p:spPr>
          <a:xfrm>
            <a:off x="0" y="0"/>
            <a:ext cx="4579325" cy="4892025"/>
          </a:xfrm>
          <a:prstGeom prst="rect">
            <a:avLst/>
          </a:prstGeom>
          <a:noFill/>
          <a:ln>
            <a:noFill/>
          </a:ln>
        </p:spPr>
      </p:pic>
      <p:sp>
        <p:nvSpPr>
          <p:cNvPr id="350" name="Google Shape;350;p34"/>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34"/>
          <p:cNvPicPr preferRelativeResize="0"/>
          <p:nvPr/>
        </p:nvPicPr>
        <p:blipFill rotWithShape="1">
          <a:blip r:embed="rId3">
            <a:alphaModFix/>
          </a:blip>
          <a:srcRect b="0" l="0" r="0" t="0"/>
          <a:stretch/>
        </p:blipFill>
        <p:spPr>
          <a:xfrm>
            <a:off x="6577150" y="3094200"/>
            <a:ext cx="738150" cy="502575"/>
          </a:xfrm>
          <a:prstGeom prst="rect">
            <a:avLst/>
          </a:prstGeom>
          <a:noFill/>
          <a:ln>
            <a:noFill/>
          </a:ln>
        </p:spPr>
      </p:pic>
      <p:sp>
        <p:nvSpPr>
          <p:cNvPr id="352" name="Google Shape;352;p34"/>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56" name="Shape 356"/>
        <p:cNvGrpSpPr/>
        <p:nvPr/>
      </p:nvGrpSpPr>
      <p:grpSpPr>
        <a:xfrm>
          <a:off x="0" y="0"/>
          <a:ext cx="0" cy="0"/>
          <a:chOff x="0" y="0"/>
          <a:chExt cx="0" cy="0"/>
        </a:xfrm>
      </p:grpSpPr>
      <p:sp>
        <p:nvSpPr>
          <p:cNvPr id="357" name="Google Shape;357;p35"/>
          <p:cNvSpPr txBox="1"/>
          <p:nvPr>
            <p:ph type="title"/>
          </p:nvPr>
        </p:nvSpPr>
        <p:spPr>
          <a:xfrm>
            <a:off x="232200" y="390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a:t>
            </a:r>
            <a:r>
              <a:rPr b="1" lang="fr" sz="3900">
                <a:solidFill>
                  <a:schemeClr val="accent5"/>
                </a:solidFill>
                <a:latin typeface="Inter"/>
                <a:ea typeface="Inter"/>
                <a:cs typeface="Inter"/>
                <a:sym typeface="Inter"/>
              </a:rPr>
              <a:t>Type de </a:t>
            </a:r>
            <a:r>
              <a:rPr b="1" lang="fr" sz="3900">
                <a:solidFill>
                  <a:schemeClr val="accent5"/>
                </a:solidFill>
                <a:latin typeface="Inter"/>
                <a:ea typeface="Inter"/>
                <a:cs typeface="Inter"/>
                <a:sym typeface="Inter"/>
              </a:rPr>
              <a:t>problématique</a:t>
            </a:r>
            <a:endParaRPr b="1" sz="3900">
              <a:solidFill>
                <a:schemeClr val="accent5"/>
              </a:solidFill>
              <a:latin typeface="Inter"/>
              <a:ea typeface="Inter"/>
              <a:cs typeface="Inter"/>
              <a:sym typeface="Inter"/>
            </a:endParaRPr>
          </a:p>
          <a:p>
            <a:pPr indent="0" lvl="0" marL="0" rtl="0" algn="l">
              <a:spcBef>
                <a:spcPts val="0"/>
              </a:spcBef>
              <a:spcAft>
                <a:spcPts val="0"/>
              </a:spcAft>
              <a:buNone/>
            </a:pPr>
            <a:r>
              <a:rPr lang="fr" sz="2500">
                <a:solidFill>
                  <a:schemeClr val="accent5"/>
                </a:solidFill>
                <a:latin typeface="Inter SemiBold"/>
                <a:ea typeface="Inter SemiBold"/>
                <a:cs typeface="Inter SemiBold"/>
                <a:sym typeface="Inter SemiBold"/>
              </a:rPr>
              <a:t>        (intelligence artificielle)</a:t>
            </a:r>
            <a:endParaRPr sz="2500">
              <a:solidFill>
                <a:schemeClr val="accent5"/>
              </a:solidFill>
              <a:latin typeface="Inter SemiBold"/>
              <a:ea typeface="Inter SemiBold"/>
              <a:cs typeface="Inter SemiBold"/>
              <a:sym typeface="Inter SemiBold"/>
            </a:endParaRPr>
          </a:p>
          <a:p>
            <a:pPr indent="0" lvl="0" marL="0" rtl="0" algn="l">
              <a:spcBef>
                <a:spcPts val="0"/>
              </a:spcBef>
              <a:spcAft>
                <a:spcPts val="0"/>
              </a:spcAft>
              <a:buNone/>
            </a:pPr>
            <a:r>
              <a:t/>
            </a:r>
            <a:endParaRPr sz="2500">
              <a:solidFill>
                <a:schemeClr val="accent5"/>
              </a:solidFill>
              <a:latin typeface="Inter SemiBold"/>
              <a:ea typeface="Inter SemiBold"/>
              <a:cs typeface="Inter SemiBold"/>
              <a:sym typeface="Inter SemiBold"/>
            </a:endParaRPr>
          </a:p>
          <a:p>
            <a:pPr indent="0" lvl="0" marL="0" rtl="0" algn="l">
              <a:spcBef>
                <a:spcPts val="0"/>
              </a:spcBef>
              <a:spcAft>
                <a:spcPts val="0"/>
              </a:spcAft>
              <a:buNone/>
            </a:pPr>
            <a:r>
              <a:t/>
            </a:r>
            <a:endParaRPr sz="2500">
              <a:solidFill>
                <a:schemeClr val="accent5"/>
              </a:solidFill>
              <a:latin typeface="Inter SemiBold"/>
              <a:ea typeface="Inter SemiBold"/>
              <a:cs typeface="Inter SemiBold"/>
              <a:sym typeface="Inter SemiBold"/>
            </a:endParaRPr>
          </a:p>
        </p:txBody>
      </p:sp>
      <p:sp>
        <p:nvSpPr>
          <p:cNvPr id="358" name="Google Shape;358;p35"/>
          <p:cNvSpPr txBox="1"/>
          <p:nvPr>
            <p:ph idx="1" type="body"/>
          </p:nvPr>
        </p:nvSpPr>
        <p:spPr>
          <a:xfrm>
            <a:off x="391225" y="1731625"/>
            <a:ext cx="8520600" cy="29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u="sng"/>
              <a:t>Problème de </a:t>
            </a:r>
            <a:r>
              <a:rPr b="1" lang="fr" sz="1500" u="sng"/>
              <a:t>classification multiclasse</a:t>
            </a:r>
            <a:endParaRPr b="1" sz="1500" u="sng"/>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700"/>
          </a:p>
          <a:p>
            <a:pPr indent="0" lvl="0" marL="0" rtl="0" algn="l">
              <a:lnSpc>
                <a:spcPct val="100000"/>
              </a:lnSpc>
              <a:spcBef>
                <a:spcPts val="1600"/>
              </a:spcBef>
              <a:spcAft>
                <a:spcPts val="0"/>
              </a:spcAft>
              <a:buNone/>
            </a:pPr>
            <a:r>
              <a:t/>
            </a:r>
            <a:endParaRPr/>
          </a:p>
          <a:p>
            <a:pPr indent="0" lvl="0" marL="0" rtl="0" algn="l">
              <a:spcBef>
                <a:spcPts val="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700"/>
          </a:p>
          <a:p>
            <a:pPr indent="0" lvl="0" marL="0" rtl="0" algn="l">
              <a:spcBef>
                <a:spcPts val="1600"/>
              </a:spcBef>
              <a:spcAft>
                <a:spcPts val="0"/>
              </a:spcAft>
              <a:buNone/>
            </a:pPr>
            <a:r>
              <a:rPr lang="fr" sz="700"/>
              <a:t>    Marche</a:t>
            </a:r>
            <a:endParaRPr sz="700"/>
          </a:p>
          <a:p>
            <a:pPr indent="0" lvl="0" marL="0" rtl="0" algn="l">
              <a:spcBef>
                <a:spcPts val="1600"/>
              </a:spcBef>
              <a:spcAft>
                <a:spcPts val="0"/>
              </a:spcAft>
              <a:buNone/>
            </a:pPr>
            <a:r>
              <a:rPr lang="fr" sz="700"/>
              <a:t>monter escalier, descendre escalier, jogging, assis, debout) --&gt; c'est ce que l'on souhaite prédire</a:t>
            </a:r>
            <a:endParaRPr sz="700"/>
          </a:p>
          <a:p>
            <a:pPr indent="0" lvl="0" marL="0" rtl="0" algn="l">
              <a:spcBef>
                <a:spcPts val="1600"/>
              </a:spcBef>
              <a:spcAft>
                <a:spcPts val="0"/>
              </a:spcAft>
              <a:buNone/>
            </a:pPr>
            <a:r>
              <a:rPr lang="fr" sz="500"/>
              <a:t> </a:t>
            </a:r>
            <a:endParaRPr sz="500"/>
          </a:p>
          <a:p>
            <a:pPr indent="0" lvl="0" marL="0" rtl="0" algn="l">
              <a:spcBef>
                <a:spcPts val="1600"/>
              </a:spcBef>
              <a:spcAft>
                <a:spcPts val="1600"/>
              </a:spcAft>
              <a:buNone/>
            </a:pPr>
            <a:r>
              <a:t/>
            </a:r>
            <a:endParaRPr sz="500"/>
          </a:p>
        </p:txBody>
      </p:sp>
      <p:sp>
        <p:nvSpPr>
          <p:cNvPr id="359" name="Google Shape;35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60" name="Google Shape;360;p35"/>
          <p:cNvPicPr preferRelativeResize="0"/>
          <p:nvPr/>
        </p:nvPicPr>
        <p:blipFill>
          <a:blip r:embed="rId3">
            <a:alphaModFix/>
          </a:blip>
          <a:stretch>
            <a:fillRect/>
          </a:stretch>
        </p:blipFill>
        <p:spPr>
          <a:xfrm>
            <a:off x="280325" y="538427"/>
            <a:ext cx="576900" cy="385904"/>
          </a:xfrm>
          <a:prstGeom prst="rect">
            <a:avLst/>
          </a:prstGeom>
          <a:noFill/>
          <a:ln>
            <a:noFill/>
          </a:ln>
        </p:spPr>
      </p:pic>
      <p:sp>
        <p:nvSpPr>
          <p:cNvPr id="361" name="Google Shape;361;p35"/>
          <p:cNvSpPr/>
          <p:nvPr/>
        </p:nvSpPr>
        <p:spPr>
          <a:xfrm>
            <a:off x="6355400" y="571500"/>
            <a:ext cx="3610200" cy="35085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45774"/>
              </a:highlight>
            </a:endParaRPr>
          </a:p>
        </p:txBody>
      </p:sp>
      <p:sp>
        <p:nvSpPr>
          <p:cNvPr id="362" name="Google Shape;362;p35"/>
          <p:cNvSpPr/>
          <p:nvPr/>
        </p:nvSpPr>
        <p:spPr>
          <a:xfrm>
            <a:off x="0" y="4471850"/>
            <a:ext cx="9144000" cy="671700"/>
          </a:xfrm>
          <a:prstGeom prst="rect">
            <a:avLst/>
          </a:prstGeom>
          <a:solidFill>
            <a:srgbClr val="1457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fr" sz="1600">
                <a:solidFill>
                  <a:schemeClr val="dk2"/>
                </a:solidFill>
                <a:latin typeface="Courier New"/>
                <a:ea typeface="Courier New"/>
                <a:cs typeface="Courier New"/>
                <a:sym typeface="Courier New"/>
              </a:rPr>
              <a:t>‘activity’</a:t>
            </a:r>
            <a:endParaRPr/>
          </a:p>
        </p:txBody>
      </p:sp>
      <p:sp>
        <p:nvSpPr>
          <p:cNvPr id="363" name="Google Shape;363;p35"/>
          <p:cNvSpPr txBox="1"/>
          <p:nvPr/>
        </p:nvSpPr>
        <p:spPr>
          <a:xfrm>
            <a:off x="6707125" y="1348513"/>
            <a:ext cx="2649600" cy="9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600">
                <a:solidFill>
                  <a:schemeClr val="lt1"/>
                </a:solidFill>
                <a:latin typeface="Inter"/>
                <a:ea typeface="Inter"/>
                <a:cs typeface="Inter"/>
                <a:sym typeface="Inter"/>
              </a:rPr>
              <a:t>Variable</a:t>
            </a:r>
            <a:r>
              <a:rPr b="1" lang="fr" sz="2000">
                <a:solidFill>
                  <a:schemeClr val="lt1"/>
                </a:solidFill>
              </a:rPr>
              <a:t> </a:t>
            </a:r>
            <a:r>
              <a:rPr b="1" lang="fr" sz="2600">
                <a:solidFill>
                  <a:schemeClr val="lt1"/>
                </a:solidFill>
                <a:latin typeface="Inter"/>
                <a:ea typeface="Inter"/>
                <a:cs typeface="Inter"/>
                <a:sym typeface="Inter"/>
              </a:rPr>
              <a:t>cible</a:t>
            </a:r>
            <a:r>
              <a:rPr lang="fr" sz="2600">
                <a:solidFill>
                  <a:schemeClr val="lt1"/>
                </a:solidFill>
                <a:latin typeface="Inter Medium"/>
                <a:ea typeface="Inter Medium"/>
                <a:cs typeface="Inter Medium"/>
                <a:sym typeface="Inter Medium"/>
              </a:rPr>
              <a:t> </a:t>
            </a:r>
            <a:r>
              <a:rPr lang="fr" sz="2000">
                <a:solidFill>
                  <a:schemeClr val="lt1"/>
                </a:solidFill>
                <a:latin typeface="Inter Medium"/>
                <a:ea typeface="Inter Medium"/>
                <a:cs typeface="Inter Medium"/>
                <a:sym typeface="Inter Medium"/>
              </a:rPr>
              <a:t>(target)</a:t>
            </a:r>
            <a:endParaRPr>
              <a:solidFill>
                <a:schemeClr val="lt1"/>
              </a:solidFill>
            </a:endParaRPr>
          </a:p>
        </p:txBody>
      </p:sp>
      <p:sp>
        <p:nvSpPr>
          <p:cNvPr id="364" name="Google Shape;364;p35"/>
          <p:cNvSpPr txBox="1"/>
          <p:nvPr/>
        </p:nvSpPr>
        <p:spPr>
          <a:xfrm>
            <a:off x="7165125" y="3003288"/>
            <a:ext cx="20622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100">
                <a:solidFill>
                  <a:srgbClr val="FBFDFF"/>
                </a:solidFill>
                <a:latin typeface="Courier New"/>
                <a:ea typeface="Courier New"/>
                <a:cs typeface="Courier New"/>
                <a:sym typeface="Courier New"/>
              </a:rPr>
              <a:t>‘activity’</a:t>
            </a:r>
            <a:endParaRPr sz="2100">
              <a:solidFill>
                <a:srgbClr val="FBFDFF"/>
              </a:solidFill>
              <a:latin typeface="Courier New"/>
              <a:ea typeface="Courier New"/>
              <a:cs typeface="Courier New"/>
              <a:sym typeface="Courier New"/>
            </a:endParaRPr>
          </a:p>
        </p:txBody>
      </p:sp>
      <p:sp>
        <p:nvSpPr>
          <p:cNvPr id="365" name="Google Shape;365;p35"/>
          <p:cNvSpPr/>
          <p:nvPr/>
        </p:nvSpPr>
        <p:spPr>
          <a:xfrm>
            <a:off x="7980175" y="2419960"/>
            <a:ext cx="103500" cy="476700"/>
          </a:xfrm>
          <a:prstGeom prst="down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366" name="Google Shape;366;p35"/>
          <p:cNvSpPr/>
          <p:nvPr/>
        </p:nvSpPr>
        <p:spPr>
          <a:xfrm rot="-355994">
            <a:off x="128336" y="19408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txBox="1"/>
          <p:nvPr/>
        </p:nvSpPr>
        <p:spPr>
          <a:xfrm>
            <a:off x="834850" y="2759275"/>
            <a:ext cx="1522800" cy="4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fr" sz="2200">
                <a:solidFill>
                  <a:schemeClr val="dk2"/>
                </a:solidFill>
              </a:rPr>
              <a:t>6</a:t>
            </a:r>
            <a:r>
              <a:rPr b="1" lang="fr" sz="800">
                <a:solidFill>
                  <a:schemeClr val="dk2"/>
                </a:solidFill>
              </a:rPr>
              <a:t>  </a:t>
            </a:r>
            <a:r>
              <a:rPr b="1" lang="fr" sz="2200">
                <a:solidFill>
                  <a:schemeClr val="dk2"/>
                </a:solidFill>
              </a:rPr>
              <a:t>classes</a:t>
            </a:r>
            <a:endParaRPr sz="1700">
              <a:solidFill>
                <a:schemeClr val="dk2"/>
              </a:solidFill>
              <a:latin typeface="Courier New"/>
              <a:ea typeface="Courier New"/>
              <a:cs typeface="Courier New"/>
              <a:sym typeface="Courier New"/>
            </a:endParaRPr>
          </a:p>
        </p:txBody>
      </p:sp>
      <p:sp>
        <p:nvSpPr>
          <p:cNvPr id="368" name="Google Shape;368;p35"/>
          <p:cNvSpPr txBox="1"/>
          <p:nvPr/>
        </p:nvSpPr>
        <p:spPr>
          <a:xfrm>
            <a:off x="2960075" y="3905725"/>
            <a:ext cx="8013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2"/>
                </a:solidFill>
              </a:rPr>
              <a:t>Courir</a:t>
            </a:r>
            <a:r>
              <a:rPr lang="fr" sz="1100">
                <a:solidFill>
                  <a:schemeClr val="dk2"/>
                </a:solidFill>
              </a:rPr>
              <a:t> </a:t>
            </a:r>
            <a:endParaRPr sz="1100">
              <a:solidFill>
                <a:schemeClr val="dk2"/>
              </a:solidFill>
            </a:endParaRPr>
          </a:p>
        </p:txBody>
      </p:sp>
      <p:sp>
        <p:nvSpPr>
          <p:cNvPr id="369" name="Google Shape;369;p35"/>
          <p:cNvSpPr txBox="1"/>
          <p:nvPr/>
        </p:nvSpPr>
        <p:spPr>
          <a:xfrm>
            <a:off x="3134650" y="3514050"/>
            <a:ext cx="10137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1100">
                <a:solidFill>
                  <a:schemeClr val="dk2"/>
                </a:solidFill>
              </a:rPr>
              <a:t>Marcher</a:t>
            </a:r>
            <a:r>
              <a:rPr lang="fr" sz="1500">
                <a:solidFill>
                  <a:schemeClr val="dk2"/>
                </a:solidFill>
              </a:rPr>
              <a:t> </a:t>
            </a:r>
            <a:endParaRPr sz="1500">
              <a:solidFill>
                <a:schemeClr val="dk2"/>
              </a:solidFill>
            </a:endParaRPr>
          </a:p>
        </p:txBody>
      </p:sp>
      <p:sp>
        <p:nvSpPr>
          <p:cNvPr id="370" name="Google Shape;370;p35"/>
          <p:cNvSpPr txBox="1"/>
          <p:nvPr/>
        </p:nvSpPr>
        <p:spPr>
          <a:xfrm>
            <a:off x="2929500" y="2339550"/>
            <a:ext cx="107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2"/>
                </a:solidFill>
              </a:rPr>
              <a:t>Assis</a:t>
            </a:r>
            <a:endParaRPr sz="1500">
              <a:solidFill>
                <a:schemeClr val="dk2"/>
              </a:solidFill>
            </a:endParaRPr>
          </a:p>
        </p:txBody>
      </p:sp>
      <p:sp>
        <p:nvSpPr>
          <p:cNvPr id="371" name="Google Shape;371;p35"/>
          <p:cNvSpPr txBox="1"/>
          <p:nvPr/>
        </p:nvSpPr>
        <p:spPr>
          <a:xfrm>
            <a:off x="3071950" y="2638550"/>
            <a:ext cx="107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2"/>
                </a:solidFill>
              </a:rPr>
              <a:t>Debout</a:t>
            </a:r>
            <a:endParaRPr sz="1500">
              <a:solidFill>
                <a:schemeClr val="dk2"/>
              </a:solidFill>
            </a:endParaRPr>
          </a:p>
        </p:txBody>
      </p:sp>
      <p:sp>
        <p:nvSpPr>
          <p:cNvPr id="372" name="Google Shape;372;p35"/>
          <p:cNvSpPr txBox="1"/>
          <p:nvPr/>
        </p:nvSpPr>
        <p:spPr>
          <a:xfrm>
            <a:off x="3312025" y="3165150"/>
            <a:ext cx="15579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1100">
                <a:solidFill>
                  <a:schemeClr val="dk2"/>
                </a:solidFill>
              </a:rPr>
              <a:t>Monter</a:t>
            </a:r>
            <a:r>
              <a:rPr lang="fr" sz="1500">
                <a:solidFill>
                  <a:schemeClr val="dk2"/>
                </a:solidFill>
              </a:rPr>
              <a:t> </a:t>
            </a:r>
            <a:r>
              <a:rPr lang="fr" sz="1100">
                <a:solidFill>
                  <a:schemeClr val="dk2"/>
                </a:solidFill>
              </a:rPr>
              <a:t>escalier</a:t>
            </a:r>
            <a:r>
              <a:rPr lang="fr" sz="1500">
                <a:solidFill>
                  <a:schemeClr val="dk2"/>
                </a:solidFill>
              </a:rPr>
              <a:t> </a:t>
            </a:r>
            <a:r>
              <a:rPr lang="fr" sz="1800">
                <a:solidFill>
                  <a:schemeClr val="dk2"/>
                </a:solidFill>
              </a:rPr>
              <a:t> </a:t>
            </a:r>
            <a:endParaRPr sz="1800">
              <a:solidFill>
                <a:schemeClr val="dk2"/>
              </a:solidFill>
            </a:endParaRPr>
          </a:p>
        </p:txBody>
      </p:sp>
      <p:sp>
        <p:nvSpPr>
          <p:cNvPr id="373" name="Google Shape;373;p35"/>
          <p:cNvSpPr txBox="1"/>
          <p:nvPr/>
        </p:nvSpPr>
        <p:spPr>
          <a:xfrm>
            <a:off x="3312025" y="2887075"/>
            <a:ext cx="13089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dk2"/>
                </a:solidFill>
              </a:rPr>
              <a:t>Descente</a:t>
            </a:r>
            <a:r>
              <a:rPr lang="fr" sz="1100">
                <a:solidFill>
                  <a:schemeClr val="dk2"/>
                </a:solidFill>
              </a:rPr>
              <a:t> escalier </a:t>
            </a:r>
            <a:r>
              <a:rPr lang="fr" sz="1500">
                <a:solidFill>
                  <a:schemeClr val="dk2"/>
                </a:solidFill>
              </a:rPr>
              <a:t> </a:t>
            </a:r>
            <a:endParaRPr sz="1500">
              <a:solidFill>
                <a:schemeClr val="dk2"/>
              </a:solidFill>
            </a:endParaRPr>
          </a:p>
        </p:txBody>
      </p:sp>
      <p:sp>
        <p:nvSpPr>
          <p:cNvPr id="374" name="Google Shape;374;p35"/>
          <p:cNvSpPr txBox="1"/>
          <p:nvPr/>
        </p:nvSpPr>
        <p:spPr>
          <a:xfrm>
            <a:off x="898963" y="3067200"/>
            <a:ext cx="1308900" cy="34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fr">
                <a:solidFill>
                  <a:schemeClr val="dk2"/>
                </a:solidFill>
                <a:latin typeface="Courier New"/>
                <a:ea typeface="Courier New"/>
                <a:cs typeface="Courier New"/>
                <a:sym typeface="Courier New"/>
              </a:rPr>
              <a:t>‘activity’</a:t>
            </a:r>
            <a:endParaRPr sz="1600">
              <a:solidFill>
                <a:schemeClr val="dk2"/>
              </a:solidFill>
            </a:endParaRPr>
          </a:p>
        </p:txBody>
      </p:sp>
      <p:cxnSp>
        <p:nvCxnSpPr>
          <p:cNvPr id="375" name="Google Shape;375;p35"/>
          <p:cNvCxnSpPr>
            <a:endCxn id="370" idx="1"/>
          </p:cNvCxnSpPr>
          <p:nvPr/>
        </p:nvCxnSpPr>
        <p:spPr>
          <a:xfrm flipH="1" rot="10800000">
            <a:off x="2256600" y="2514000"/>
            <a:ext cx="672900" cy="6237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5"/>
          <p:cNvCxnSpPr>
            <a:endCxn id="371" idx="1"/>
          </p:cNvCxnSpPr>
          <p:nvPr/>
        </p:nvCxnSpPr>
        <p:spPr>
          <a:xfrm flipH="1" rot="10800000">
            <a:off x="2250550" y="2813000"/>
            <a:ext cx="821400" cy="3366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5"/>
          <p:cNvCxnSpPr>
            <a:endCxn id="373" idx="1"/>
          </p:cNvCxnSpPr>
          <p:nvPr/>
        </p:nvCxnSpPr>
        <p:spPr>
          <a:xfrm flipH="1" rot="10800000">
            <a:off x="2262925" y="3061525"/>
            <a:ext cx="1049100" cy="882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35"/>
          <p:cNvCxnSpPr>
            <a:endCxn id="372" idx="1"/>
          </p:cNvCxnSpPr>
          <p:nvPr/>
        </p:nvCxnSpPr>
        <p:spPr>
          <a:xfrm>
            <a:off x="2275225" y="3143700"/>
            <a:ext cx="1036800" cy="1959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35"/>
          <p:cNvCxnSpPr>
            <a:endCxn id="369" idx="1"/>
          </p:cNvCxnSpPr>
          <p:nvPr/>
        </p:nvCxnSpPr>
        <p:spPr>
          <a:xfrm>
            <a:off x="2256850" y="3143700"/>
            <a:ext cx="877800" cy="5448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35"/>
          <p:cNvCxnSpPr>
            <a:endCxn id="368" idx="1"/>
          </p:cNvCxnSpPr>
          <p:nvPr/>
        </p:nvCxnSpPr>
        <p:spPr>
          <a:xfrm>
            <a:off x="2256875" y="3155875"/>
            <a:ext cx="703200" cy="9243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35"/>
          <p:cNvSpPr txBox="1"/>
          <p:nvPr/>
        </p:nvSpPr>
        <p:spPr>
          <a:xfrm>
            <a:off x="6785700"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382" name="Google Shape;382;p35"/>
          <p:cNvSpPr/>
          <p:nvPr/>
        </p:nvSpPr>
        <p:spPr>
          <a:xfrm rot="-355994">
            <a:off x="128336" y="30175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386" name="Shape 386"/>
        <p:cNvGrpSpPr/>
        <p:nvPr/>
      </p:nvGrpSpPr>
      <p:grpSpPr>
        <a:xfrm>
          <a:off x="0" y="0"/>
          <a:ext cx="0" cy="0"/>
          <a:chOff x="0" y="0"/>
          <a:chExt cx="0" cy="0"/>
        </a:xfrm>
      </p:grpSpPr>
      <p:sp>
        <p:nvSpPr>
          <p:cNvPr id="387" name="Google Shape;387;p36"/>
          <p:cNvSpPr txBox="1"/>
          <p:nvPr>
            <p:ph idx="4294967295" type="ctrTitle"/>
          </p:nvPr>
        </p:nvSpPr>
        <p:spPr>
          <a:xfrm>
            <a:off x="957675" y="1547500"/>
            <a:ext cx="79548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4700">
                <a:solidFill>
                  <a:srgbClr val="0E3449"/>
                </a:solidFill>
                <a:latin typeface="Inter"/>
                <a:ea typeface="Inter"/>
                <a:cs typeface="Inter"/>
                <a:sym typeface="Inter"/>
              </a:rPr>
              <a:t>Recurrent Neural Network</a:t>
            </a:r>
            <a:endParaRPr b="1" sz="4700">
              <a:solidFill>
                <a:srgbClr val="0E3449"/>
              </a:solidFill>
              <a:latin typeface="Inter"/>
              <a:ea typeface="Inter"/>
              <a:cs typeface="Inter"/>
              <a:sym typeface="Inter"/>
            </a:endParaRPr>
          </a:p>
        </p:txBody>
      </p:sp>
      <p:pic>
        <p:nvPicPr>
          <p:cNvPr id="388" name="Google Shape;388;p36"/>
          <p:cNvPicPr preferRelativeResize="0"/>
          <p:nvPr/>
        </p:nvPicPr>
        <p:blipFill>
          <a:blip r:embed="rId3">
            <a:alphaModFix/>
          </a:blip>
          <a:stretch>
            <a:fillRect/>
          </a:stretch>
        </p:blipFill>
        <p:spPr>
          <a:xfrm>
            <a:off x="3918625" y="3006625"/>
            <a:ext cx="4599299" cy="2136876"/>
          </a:xfrm>
          <a:prstGeom prst="rect">
            <a:avLst/>
          </a:prstGeom>
          <a:noFill/>
          <a:ln>
            <a:noFill/>
          </a:ln>
        </p:spPr>
      </p:pic>
      <p:sp>
        <p:nvSpPr>
          <p:cNvPr id="389" name="Google Shape;389;p36"/>
          <p:cNvSpPr txBox="1"/>
          <p:nvPr>
            <p:ph idx="4294967295" type="ctrTitle"/>
          </p:nvPr>
        </p:nvSpPr>
        <p:spPr>
          <a:xfrm>
            <a:off x="957677" y="2346650"/>
            <a:ext cx="60369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0E3449"/>
                </a:solidFill>
                <a:latin typeface="Inter Medium"/>
                <a:ea typeface="Inter Medium"/>
                <a:cs typeface="Inter Medium"/>
                <a:sym typeface="Inter Medium"/>
              </a:rPr>
              <a:t>Modèle de Deep Learning </a:t>
            </a:r>
            <a:endParaRPr sz="2400">
              <a:solidFill>
                <a:srgbClr val="0E3449"/>
              </a:solidFill>
              <a:latin typeface="Inter Medium"/>
              <a:ea typeface="Inter Medium"/>
              <a:cs typeface="Inter Medium"/>
              <a:sym typeface="Inter Medium"/>
            </a:endParaRPr>
          </a:p>
        </p:txBody>
      </p:sp>
      <p:pic>
        <p:nvPicPr>
          <p:cNvPr id="390" name="Google Shape;390;p36"/>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391" name="Google Shape;39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92" name="Google Shape;392;p36"/>
          <p:cNvSpPr txBox="1"/>
          <p:nvPr/>
        </p:nvSpPr>
        <p:spPr>
          <a:xfrm>
            <a:off x="69094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393" name="Google Shape;393;p36"/>
          <p:cNvSpPr txBox="1"/>
          <p:nvPr/>
        </p:nvSpPr>
        <p:spPr>
          <a:xfrm>
            <a:off x="957675" y="3388175"/>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800">
                <a:solidFill>
                  <a:schemeClr val="accent6"/>
                </a:solidFill>
                <a:latin typeface="Inter"/>
                <a:ea typeface="Inter"/>
                <a:cs typeface="Inter"/>
                <a:sym typeface="Inter"/>
              </a:rPr>
              <a:t>LSTM Network</a:t>
            </a:r>
            <a:endParaRPr b="1" sz="2800">
              <a:solidFill>
                <a:schemeClr val="accent6"/>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397" name="Shape 397"/>
        <p:cNvGrpSpPr/>
        <p:nvPr/>
      </p:nvGrpSpPr>
      <p:grpSpPr>
        <a:xfrm>
          <a:off x="0" y="0"/>
          <a:ext cx="0" cy="0"/>
          <a:chOff x="0" y="0"/>
          <a:chExt cx="0" cy="0"/>
        </a:xfrm>
      </p:grpSpPr>
      <p:sp>
        <p:nvSpPr>
          <p:cNvPr id="398" name="Google Shape;398;p37"/>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399" name="Google Shape;399;p37"/>
          <p:cNvSpPr txBox="1"/>
          <p:nvPr>
            <p:ph idx="1" type="body"/>
          </p:nvPr>
        </p:nvSpPr>
        <p:spPr>
          <a:xfrm>
            <a:off x="804563" y="1650150"/>
            <a:ext cx="7534500" cy="35820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fr" u="sng">
                <a:solidFill>
                  <a:schemeClr val="lt1"/>
                </a:solidFill>
                <a:latin typeface="Inter"/>
                <a:ea typeface="Inter"/>
                <a:cs typeface="Inter"/>
                <a:sym typeface="Inter"/>
              </a:rPr>
              <a:t>Pourquoi choisir un </a:t>
            </a:r>
            <a:r>
              <a:rPr b="1" lang="fr" u="sng">
                <a:solidFill>
                  <a:schemeClr val="lt1"/>
                </a:solidFill>
                <a:latin typeface="Inter"/>
                <a:ea typeface="Inter"/>
                <a:cs typeface="Inter"/>
                <a:sym typeface="Inter"/>
              </a:rPr>
              <a:t>modèle</a:t>
            </a:r>
            <a:r>
              <a:rPr b="1" lang="fr" u="sng">
                <a:solidFill>
                  <a:schemeClr val="lt1"/>
                </a:solidFill>
                <a:latin typeface="Inter"/>
                <a:ea typeface="Inter"/>
                <a:cs typeface="Inter"/>
                <a:sym typeface="Inter"/>
              </a:rPr>
              <a:t> LSTM?</a:t>
            </a:r>
            <a:endParaRPr b="1" u="sng">
              <a:solidFill>
                <a:schemeClr val="lt1"/>
              </a:solidFill>
              <a:latin typeface="Inter"/>
              <a:ea typeface="Inter"/>
              <a:cs typeface="Inter"/>
              <a:sym typeface="Inter"/>
            </a:endParaRPr>
          </a:p>
          <a:p>
            <a:pPr indent="0" lvl="0" marL="0" rtl="0" algn="l">
              <a:lnSpc>
                <a:spcPct val="135714"/>
              </a:lnSpc>
              <a:spcBef>
                <a:spcPts val="0"/>
              </a:spcBef>
              <a:spcAft>
                <a:spcPts val="0"/>
              </a:spcAft>
              <a:buNone/>
            </a:pPr>
            <a:r>
              <a:t/>
            </a:r>
            <a:endParaRPr sz="1500">
              <a:solidFill>
                <a:schemeClr val="lt1"/>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rgbClr val="C3FFFC"/>
                </a:solidFill>
                <a:latin typeface="Inter Medium"/>
                <a:ea typeface="Inter Medium"/>
                <a:cs typeface="Inter Medium"/>
                <a:sym typeface="Inter Medium"/>
              </a:rPr>
              <a:t>Capable de capturer et d’apprendre dans les </a:t>
            </a:r>
            <a:r>
              <a:rPr lang="fr">
                <a:solidFill>
                  <a:srgbClr val="C3FFFC"/>
                </a:solidFill>
                <a:latin typeface="Inter Medium"/>
                <a:ea typeface="Inter Medium"/>
                <a:cs typeface="Inter Medium"/>
                <a:sym typeface="Inter Medium"/>
              </a:rPr>
              <a:t>données</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rgbClr val="C3FFFC"/>
                </a:solidFill>
                <a:latin typeface="Inter Medium"/>
                <a:ea typeface="Inter Medium"/>
                <a:cs typeface="Inter Medium"/>
                <a:sym typeface="Inter Medium"/>
              </a:rPr>
              <a:t>Capables de se souvenir des informations sur de longue durée</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rgbClr val="C3FFFC"/>
                </a:solidFill>
                <a:latin typeface="Inter Medium"/>
                <a:ea typeface="Inter Medium"/>
                <a:cs typeface="Inter Medium"/>
                <a:sym typeface="Inter Medium"/>
              </a:rPr>
              <a:t>Il n’est pas nécessaire de réaliser une extraction manuelle des caractéristiques des données des capteurs </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chemeClr val="accent6"/>
                </a:solidFill>
                <a:latin typeface="Inter Medium"/>
                <a:ea typeface="Inter Medium"/>
                <a:cs typeface="Inter Medium"/>
                <a:sym typeface="Inter Medium"/>
              </a:rPr>
              <a:t> </a:t>
            </a:r>
            <a:endParaRPr>
              <a:solidFill>
                <a:schemeClr val="accent6"/>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00" name="Google Shape;40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01" name="Google Shape;401;p37"/>
          <p:cNvSpPr txBox="1"/>
          <p:nvPr/>
        </p:nvSpPr>
        <p:spPr>
          <a:xfrm>
            <a:off x="861775"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02" name="Google Shape;402;p37"/>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03" name="Google Shape;403;p37"/>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404" name="Google Shape;404;p37"/>
          <p:cNvSpPr txBox="1"/>
          <p:nvPr/>
        </p:nvSpPr>
        <p:spPr>
          <a:xfrm>
            <a:off x="406575" y="1884725"/>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accent6"/>
              </a:solidFill>
              <a:latin typeface="Inter"/>
              <a:ea typeface="Inter"/>
              <a:cs typeface="Inter"/>
              <a:sym typeface="Inter"/>
            </a:endParaRPr>
          </a:p>
        </p:txBody>
      </p:sp>
      <p:sp>
        <p:nvSpPr>
          <p:cNvPr id="405" name="Google Shape;405;p37"/>
          <p:cNvSpPr/>
          <p:nvPr/>
        </p:nvSpPr>
        <p:spPr>
          <a:xfrm rot="-355994">
            <a:off x="408286" y="2581148"/>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7"/>
          <p:cNvSpPr/>
          <p:nvPr/>
        </p:nvSpPr>
        <p:spPr>
          <a:xfrm rot="-355994">
            <a:off x="408286" y="3075223"/>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7"/>
          <p:cNvSpPr/>
          <p:nvPr/>
        </p:nvSpPr>
        <p:spPr>
          <a:xfrm rot="-355994">
            <a:off x="408286" y="3689323"/>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411" name="Shape 411"/>
        <p:cNvGrpSpPr/>
        <p:nvPr/>
      </p:nvGrpSpPr>
      <p:grpSpPr>
        <a:xfrm>
          <a:off x="0" y="0"/>
          <a:ext cx="0" cy="0"/>
          <a:chOff x="0" y="0"/>
          <a:chExt cx="0" cy="0"/>
        </a:xfrm>
      </p:grpSpPr>
      <p:sp>
        <p:nvSpPr>
          <p:cNvPr id="412" name="Google Shape;412;p38"/>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413" name="Google Shape;413;p38"/>
          <p:cNvSpPr txBox="1"/>
          <p:nvPr>
            <p:ph idx="1" type="body"/>
          </p:nvPr>
        </p:nvSpPr>
        <p:spPr>
          <a:xfrm>
            <a:off x="861775" y="1257300"/>
            <a:ext cx="7534500" cy="3886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fr">
                <a:solidFill>
                  <a:schemeClr val="lt1"/>
                </a:solidFill>
                <a:latin typeface="Inter"/>
                <a:ea typeface="Inter"/>
                <a:cs typeface="Inter"/>
                <a:sym typeface="Inter"/>
              </a:rPr>
              <a:t>Extraction des segments de données  et leurs étiquettes</a:t>
            </a:r>
            <a:r>
              <a:rPr lang="fr">
                <a:solidFill>
                  <a:schemeClr val="lt1"/>
                </a:solidFill>
                <a:latin typeface="Inter Medium"/>
                <a:ea typeface="Inter Medium"/>
                <a:cs typeface="Inter Medium"/>
                <a:sym typeface="Inter Medium"/>
              </a:rPr>
              <a:t>  </a:t>
            </a:r>
            <a:r>
              <a:rPr lang="fr" sz="2000">
                <a:solidFill>
                  <a:schemeClr val="lt1"/>
                </a:solidFill>
                <a:latin typeface="Inter Medium"/>
                <a:ea typeface="Inter Medium"/>
                <a:cs typeface="Inter Medium"/>
                <a:sym typeface="Inter Medium"/>
              </a:rPr>
              <a:t>🧷</a:t>
            </a:r>
            <a:endParaRPr sz="7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Clr>
                <a:schemeClr val="dk1"/>
              </a:buClr>
              <a:buSzPts val="1100"/>
              <a:buFont typeface="Arial"/>
              <a:buNone/>
            </a:pPr>
            <a:r>
              <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900">
                <a:solidFill>
                  <a:srgbClr val="00FF00"/>
                </a:solidFill>
                <a:latin typeface="Courier New"/>
                <a:ea typeface="Courier New"/>
                <a:cs typeface="Courier New"/>
                <a:sym typeface="Courier New"/>
              </a:rPr>
              <a:t>segments</a:t>
            </a:r>
            <a:r>
              <a:rPr lang="fr" sz="1500">
                <a:solidFill>
                  <a:srgbClr val="FFFF00"/>
                </a:solidFill>
                <a:latin typeface="Courier New"/>
                <a:ea typeface="Courier New"/>
                <a:cs typeface="Courier New"/>
                <a:sym typeface="Courier New"/>
              </a:rPr>
              <a:t> </a:t>
            </a:r>
            <a:r>
              <a:rPr lang="fr" sz="1500">
                <a:solidFill>
                  <a:srgbClr val="C3FFFC"/>
                </a:solidFill>
                <a:latin typeface="Courier New"/>
                <a:ea typeface="Courier New"/>
                <a:cs typeface="Courier New"/>
                <a:sym typeface="Courier New"/>
              </a:rPr>
              <a:t>:</a:t>
            </a:r>
            <a:r>
              <a:rPr lang="fr" sz="1500">
                <a:solidFill>
                  <a:srgbClr val="C3FFFC"/>
                </a:solidFill>
                <a:latin typeface="Inter Medium"/>
                <a:ea typeface="Inter Medium"/>
                <a:cs typeface="Inter Medium"/>
                <a:sym typeface="Inter Medium"/>
              </a:rPr>
              <a:t> Liste vide pour stocker les </a:t>
            </a:r>
            <a:r>
              <a:rPr b="1" lang="fr" sz="1500">
                <a:solidFill>
                  <a:srgbClr val="C3FFFC"/>
                </a:solidFill>
                <a:latin typeface="Inter"/>
                <a:ea typeface="Inter"/>
                <a:cs typeface="Inter"/>
                <a:sym typeface="Inter"/>
              </a:rPr>
              <a:t>segments</a:t>
            </a:r>
            <a:r>
              <a:rPr lang="fr" sz="1500">
                <a:solidFill>
                  <a:srgbClr val="C3FFFC"/>
                </a:solidFill>
                <a:latin typeface="Inter Medium"/>
                <a:ea typeface="Inter Medium"/>
                <a:cs typeface="Inter Medium"/>
                <a:sym typeface="Inter Medium"/>
              </a:rPr>
              <a:t> de données.</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8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900">
                <a:solidFill>
                  <a:srgbClr val="00FF00"/>
                </a:solidFill>
                <a:latin typeface="Courier New"/>
                <a:ea typeface="Courier New"/>
                <a:cs typeface="Courier New"/>
                <a:sym typeface="Courier New"/>
              </a:rPr>
              <a:t>labels</a:t>
            </a:r>
            <a:r>
              <a:rPr lang="fr">
                <a:solidFill>
                  <a:srgbClr val="C3FFFC"/>
                </a:solidFill>
                <a:latin typeface="Inter Medium"/>
                <a:ea typeface="Inter Medium"/>
                <a:cs typeface="Inter Medium"/>
                <a:sym typeface="Inter Medium"/>
              </a:rPr>
              <a:t> </a:t>
            </a:r>
            <a:r>
              <a:rPr lang="fr" sz="1500">
                <a:solidFill>
                  <a:srgbClr val="C3FFFC"/>
                </a:solidFill>
                <a:latin typeface="Inter Medium"/>
                <a:ea typeface="Inter Medium"/>
                <a:cs typeface="Inter Medium"/>
                <a:sym typeface="Inter Medium"/>
              </a:rPr>
              <a:t>: Liste vide pour stocker les</a:t>
            </a:r>
            <a:r>
              <a:rPr b="1" lang="fr" sz="1500">
                <a:solidFill>
                  <a:srgbClr val="C3FFFC"/>
                </a:solidFill>
                <a:latin typeface="Inter"/>
                <a:ea typeface="Inter"/>
                <a:cs typeface="Inter"/>
                <a:sym typeface="Inter"/>
              </a:rPr>
              <a:t> étiquettes </a:t>
            </a:r>
            <a:r>
              <a:rPr lang="fr" sz="1500">
                <a:solidFill>
                  <a:srgbClr val="C3FFFC"/>
                </a:solidFill>
                <a:latin typeface="Inter Medium"/>
                <a:ea typeface="Inter Medium"/>
                <a:cs typeface="Inter Medium"/>
                <a:sym typeface="Inter Medium"/>
              </a:rPr>
              <a:t>des activités.</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8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900">
                <a:solidFill>
                  <a:srgbClr val="00FF00"/>
                </a:solidFill>
                <a:latin typeface="Courier New"/>
                <a:ea typeface="Courier New"/>
                <a:cs typeface="Courier New"/>
                <a:sym typeface="Courier New"/>
              </a:rPr>
              <a:t>df_acc</a:t>
            </a:r>
            <a:r>
              <a:rPr lang="fr">
                <a:solidFill>
                  <a:schemeClr val="accent4"/>
                </a:solidFill>
                <a:latin typeface="Inter Medium"/>
                <a:ea typeface="Inter Medium"/>
                <a:cs typeface="Inter Medium"/>
                <a:sym typeface="Inter Medium"/>
              </a:rPr>
              <a:t> </a:t>
            </a:r>
            <a:r>
              <a:rPr lang="fr" sz="1500">
                <a:solidFill>
                  <a:srgbClr val="C3FFFC"/>
                </a:solidFill>
                <a:latin typeface="Inter Medium"/>
                <a:ea typeface="Inter Medium"/>
                <a:cs typeface="Inter Medium"/>
                <a:sym typeface="Inter Medium"/>
              </a:rPr>
              <a:t>: DataFrame contenant des </a:t>
            </a:r>
            <a:r>
              <a:rPr b="1" lang="fr" sz="1500">
                <a:solidFill>
                  <a:srgbClr val="C3FFFC"/>
                </a:solidFill>
                <a:latin typeface="Inter"/>
                <a:ea typeface="Inter"/>
                <a:cs typeface="Inter"/>
                <a:sym typeface="Inter"/>
              </a:rPr>
              <a:t>données d'accélération</a:t>
            </a:r>
            <a:r>
              <a:rPr lang="fr" sz="1500">
                <a:solidFill>
                  <a:srgbClr val="C3FFFC"/>
                </a:solidFill>
                <a:latin typeface="Inter Medium"/>
                <a:ea typeface="Inter Medium"/>
                <a:cs typeface="Inter Medium"/>
                <a:sym typeface="Inter Medium"/>
              </a:rPr>
              <a:t>.</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8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900">
                <a:solidFill>
                  <a:srgbClr val="00FF00"/>
                </a:solidFill>
                <a:latin typeface="Courier New"/>
                <a:ea typeface="Courier New"/>
                <a:cs typeface="Courier New"/>
                <a:sym typeface="Courier New"/>
              </a:rPr>
              <a:t>N_TIME_STEPS</a:t>
            </a:r>
            <a:r>
              <a:rPr lang="fr" sz="1500">
                <a:solidFill>
                  <a:srgbClr val="C3FFFC"/>
                </a:solidFill>
                <a:latin typeface="Inter Medium"/>
                <a:ea typeface="Inter Medium"/>
                <a:cs typeface="Inter Medium"/>
                <a:sym typeface="Inter Medium"/>
              </a:rPr>
              <a:t> : </a:t>
            </a:r>
            <a:r>
              <a:rPr b="1" lang="fr" sz="1500">
                <a:solidFill>
                  <a:srgbClr val="C3FFFC"/>
                </a:solidFill>
                <a:latin typeface="Inter"/>
                <a:ea typeface="Inter"/>
                <a:cs typeface="Inter"/>
                <a:sym typeface="Inter"/>
              </a:rPr>
              <a:t>Taille</a:t>
            </a:r>
            <a:r>
              <a:rPr lang="fr" sz="1500">
                <a:solidFill>
                  <a:srgbClr val="C3FFFC"/>
                </a:solidFill>
                <a:latin typeface="Inter Medium"/>
                <a:ea typeface="Inter Medium"/>
                <a:cs typeface="Inter Medium"/>
                <a:sym typeface="Inter Medium"/>
              </a:rPr>
              <a:t> de chaque </a:t>
            </a:r>
            <a:r>
              <a:rPr b="1" lang="fr" sz="1500">
                <a:solidFill>
                  <a:srgbClr val="C3FFFC"/>
                </a:solidFill>
                <a:latin typeface="Inter"/>
                <a:ea typeface="Inter"/>
                <a:cs typeface="Inter"/>
                <a:sym typeface="Inter"/>
              </a:rPr>
              <a:t>segment de données</a:t>
            </a:r>
            <a:r>
              <a:rPr lang="fr" sz="1500">
                <a:solidFill>
                  <a:srgbClr val="C3FFFC"/>
                </a:solidFill>
                <a:latin typeface="Inter Medium"/>
                <a:ea typeface="Inter Medium"/>
                <a:cs typeface="Inter Medium"/>
                <a:sym typeface="Inter Medium"/>
              </a:rPr>
              <a:t>.</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8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900">
                <a:solidFill>
                  <a:srgbClr val="00FF00"/>
                </a:solidFill>
                <a:latin typeface="Courier New"/>
                <a:ea typeface="Courier New"/>
                <a:cs typeface="Courier New"/>
                <a:sym typeface="Courier New"/>
              </a:rPr>
              <a:t>step</a:t>
            </a:r>
            <a:r>
              <a:rPr lang="fr">
                <a:solidFill>
                  <a:srgbClr val="C3FFFC"/>
                </a:solidFill>
                <a:latin typeface="Inter Medium"/>
                <a:ea typeface="Inter Medium"/>
                <a:cs typeface="Inter Medium"/>
                <a:sym typeface="Inter Medium"/>
              </a:rPr>
              <a:t> </a:t>
            </a:r>
            <a:r>
              <a:rPr lang="fr" sz="1500">
                <a:solidFill>
                  <a:srgbClr val="C3FFFC"/>
                </a:solidFill>
                <a:latin typeface="Inter Medium"/>
                <a:ea typeface="Inter Medium"/>
                <a:cs typeface="Inter Medium"/>
                <a:sym typeface="Inter Medium"/>
              </a:rPr>
              <a:t>: Pas entre les segments </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sz="1500">
                <a:solidFill>
                  <a:srgbClr val="C3FFFC"/>
                </a:solidFill>
                <a:latin typeface="Inter Medium"/>
                <a:ea typeface="Inter Medium"/>
                <a:cs typeface="Inter Medium"/>
                <a:sym typeface="Inter Medium"/>
              </a:rPr>
              <a:t>              Avec un chevauchement de 80 % dans ce cas).</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7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rgbClr val="00FF00"/>
                </a:solidFill>
                <a:latin typeface="Courier New"/>
                <a:ea typeface="Courier New"/>
                <a:cs typeface="Courier New"/>
                <a:sym typeface="Courier New"/>
              </a:rPr>
              <a:t>xs, ys, zs</a:t>
            </a:r>
            <a:r>
              <a:rPr lang="fr" sz="1500">
                <a:solidFill>
                  <a:schemeClr val="accent4"/>
                </a:solidFill>
                <a:latin typeface="Inter Medium"/>
                <a:ea typeface="Inter Medium"/>
                <a:cs typeface="Inter Medium"/>
                <a:sym typeface="Inter Medium"/>
              </a:rPr>
              <a:t> </a:t>
            </a:r>
            <a:r>
              <a:rPr lang="fr" sz="1500">
                <a:solidFill>
                  <a:srgbClr val="C3FFFC"/>
                </a:solidFill>
                <a:latin typeface="Inter Medium"/>
                <a:ea typeface="Inter Medium"/>
                <a:cs typeface="Inter Medium"/>
                <a:sym typeface="Inter Medium"/>
              </a:rPr>
              <a:t>: Valeurs d'accélération dans les segments.</a:t>
            </a:r>
            <a:endParaRPr sz="1500">
              <a:solidFill>
                <a:srgbClr val="C3FFFC"/>
              </a:solidFill>
              <a:latin typeface="Inter Medium"/>
              <a:ea typeface="Inter Medium"/>
              <a:cs typeface="Inter Medium"/>
              <a:sym typeface="Inter Medium"/>
            </a:endParaRPr>
          </a:p>
          <a:p>
            <a:pPr indent="457200" lvl="0" marL="914400" rtl="0" algn="l">
              <a:lnSpc>
                <a:spcPct val="100000"/>
              </a:lnSpc>
              <a:spcBef>
                <a:spcPts val="0"/>
              </a:spcBef>
              <a:spcAft>
                <a:spcPts val="0"/>
              </a:spcAft>
              <a:buNone/>
            </a:pPr>
            <a:r>
              <a:rPr lang="fr" sz="1500">
                <a:solidFill>
                  <a:srgbClr val="C3FFFC"/>
                </a:solidFill>
                <a:latin typeface="Inter Medium"/>
                <a:ea typeface="Inter Medium"/>
                <a:cs typeface="Inter Medium"/>
                <a:sym typeface="Inter Medium"/>
              </a:rPr>
              <a:t>    label. L'étiquette la plus commune dans chaque segment.</a:t>
            </a:r>
            <a:endParaRPr sz="1500">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rgbClr val="C3FFFC"/>
                </a:solidFill>
                <a:latin typeface="Inter Medium"/>
                <a:ea typeface="Inter Medium"/>
                <a:cs typeface="Inter Medium"/>
                <a:sym typeface="Inter Medium"/>
              </a:rPr>
              <a:t> </a:t>
            </a:r>
            <a:endParaRPr>
              <a:solidFill>
                <a:srgbClr val="C3FFFC"/>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lang="fr">
                <a:solidFill>
                  <a:schemeClr val="accent6"/>
                </a:solidFill>
                <a:latin typeface="Inter Medium"/>
                <a:ea typeface="Inter Medium"/>
                <a:cs typeface="Inter Medium"/>
                <a:sym typeface="Inter Medium"/>
              </a:rPr>
              <a:t> </a:t>
            </a:r>
            <a:endParaRPr>
              <a:solidFill>
                <a:schemeClr val="accent6"/>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14" name="Google Shape;41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15" name="Google Shape;415;p38"/>
          <p:cNvSpPr txBox="1"/>
          <p:nvPr/>
        </p:nvSpPr>
        <p:spPr>
          <a:xfrm>
            <a:off x="861775"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16" name="Google Shape;416;p38"/>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17" name="Google Shape;417;p38"/>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418" name="Google Shape;418;p38"/>
          <p:cNvSpPr txBox="1"/>
          <p:nvPr/>
        </p:nvSpPr>
        <p:spPr>
          <a:xfrm>
            <a:off x="406575" y="1884725"/>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accent6"/>
              </a:solidFill>
              <a:latin typeface="Inter"/>
              <a:ea typeface="Inter"/>
              <a:cs typeface="Inter"/>
              <a:sym typeface="Inter"/>
            </a:endParaRPr>
          </a:p>
        </p:txBody>
      </p:sp>
      <p:sp>
        <p:nvSpPr>
          <p:cNvPr id="419" name="Google Shape;419;p38"/>
          <p:cNvSpPr/>
          <p:nvPr/>
        </p:nvSpPr>
        <p:spPr>
          <a:xfrm rot="-355994">
            <a:off x="598886" y="2233298"/>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8"/>
          <p:cNvSpPr/>
          <p:nvPr/>
        </p:nvSpPr>
        <p:spPr>
          <a:xfrm rot="-355994">
            <a:off x="598886" y="2653473"/>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8"/>
          <p:cNvSpPr/>
          <p:nvPr/>
        </p:nvSpPr>
        <p:spPr>
          <a:xfrm rot="-355994">
            <a:off x="598886" y="3057098"/>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rot="-355994">
            <a:off x="598886" y="3443398"/>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rot="-355994">
            <a:off x="598886" y="38297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8"/>
          <p:cNvSpPr/>
          <p:nvPr/>
        </p:nvSpPr>
        <p:spPr>
          <a:xfrm rot="-355994">
            <a:off x="598886" y="4439423"/>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428" name="Shape 428"/>
        <p:cNvGrpSpPr/>
        <p:nvPr/>
      </p:nvGrpSpPr>
      <p:grpSpPr>
        <a:xfrm>
          <a:off x="0" y="0"/>
          <a:ext cx="0" cy="0"/>
          <a:chOff x="0" y="0"/>
          <a:chExt cx="0" cy="0"/>
        </a:xfrm>
      </p:grpSpPr>
      <p:sp>
        <p:nvSpPr>
          <p:cNvPr id="429" name="Google Shape;429;p39"/>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430" name="Google Shape;430;p39"/>
          <p:cNvSpPr txBox="1"/>
          <p:nvPr>
            <p:ph idx="1" type="body"/>
          </p:nvPr>
        </p:nvSpPr>
        <p:spPr>
          <a:xfrm>
            <a:off x="175750" y="1311800"/>
            <a:ext cx="3547800" cy="3540900"/>
          </a:xfrm>
          <a:prstGeom prst="rect">
            <a:avLst/>
          </a:prstGeom>
        </p:spPr>
        <p:txBody>
          <a:bodyPr anchorCtr="0" anchor="t" bIns="91425" lIns="91425" spcFirstLastPara="1" rIns="91425" wrap="square" tIns="91425">
            <a:noAutofit/>
          </a:bodyPr>
          <a:lstStyle/>
          <a:p>
            <a:pPr indent="-323850" lvl="0" marL="457200" rtl="0" algn="l">
              <a:lnSpc>
                <a:spcPct val="135714"/>
              </a:lnSpc>
              <a:spcBef>
                <a:spcPts val="0"/>
              </a:spcBef>
              <a:spcAft>
                <a:spcPts val="0"/>
              </a:spcAft>
              <a:buClr>
                <a:srgbClr val="C3FFFC"/>
              </a:buClr>
              <a:buSzPts val="1500"/>
              <a:buFont typeface="Inter Medium"/>
              <a:buChar char="●"/>
            </a:pPr>
            <a:r>
              <a:rPr lang="fr" sz="1600">
                <a:solidFill>
                  <a:srgbClr val="C3FFFC"/>
                </a:solidFill>
                <a:latin typeface="Inter Medium"/>
                <a:ea typeface="Inter Medium"/>
                <a:cs typeface="Inter Medium"/>
                <a:sym typeface="Inter Medium"/>
              </a:rPr>
              <a:t>Data preparation 🛠</a:t>
            </a:r>
            <a:r>
              <a:rPr lang="fr" sz="1500">
                <a:solidFill>
                  <a:srgbClr val="C3FFFC"/>
                </a:solidFill>
                <a:latin typeface="Inter Medium"/>
                <a:ea typeface="Inter Medium"/>
                <a:cs typeface="Inter Medium"/>
                <a:sym typeface="Inter Medium"/>
              </a:rPr>
              <a:t> </a:t>
            </a:r>
            <a:endParaRPr sz="1500">
              <a:solidFill>
                <a:srgbClr val="C3FFFC"/>
              </a:solidFill>
              <a:latin typeface="Inter Medium"/>
              <a:ea typeface="Inter Medium"/>
              <a:cs typeface="Inter Medium"/>
              <a:sym typeface="Inter Medium"/>
            </a:endParaRPr>
          </a:p>
          <a:p>
            <a:pPr indent="457200" lvl="0" marL="0" rtl="0" algn="l">
              <a:lnSpc>
                <a:spcPct val="135714"/>
              </a:lnSpc>
              <a:spcBef>
                <a:spcPts val="0"/>
              </a:spcBef>
              <a:spcAft>
                <a:spcPts val="0"/>
              </a:spcAft>
              <a:buNone/>
            </a:pPr>
            <a:r>
              <a:t/>
            </a:r>
            <a:endParaRPr sz="1500">
              <a:solidFill>
                <a:srgbClr val="C3FFFC"/>
              </a:solidFill>
              <a:latin typeface="Inter Medium"/>
              <a:ea typeface="Inter Medium"/>
              <a:cs typeface="Inter Medium"/>
              <a:sym typeface="Inter Medium"/>
            </a:endParaRPr>
          </a:p>
          <a:p>
            <a:pPr indent="457200" lvl="0" marL="0" rtl="0" algn="l">
              <a:lnSpc>
                <a:spcPct val="135714"/>
              </a:lnSpc>
              <a:spcBef>
                <a:spcPts val="0"/>
              </a:spcBef>
              <a:spcAft>
                <a:spcPts val="0"/>
              </a:spcAft>
              <a:buNone/>
            </a:pPr>
            <a:r>
              <a:t/>
            </a:r>
            <a:endParaRPr sz="1400" u="sng">
              <a:solidFill>
                <a:srgbClr val="C3FFFC"/>
              </a:solidFill>
              <a:latin typeface="Inter Medium"/>
              <a:ea typeface="Inter Medium"/>
              <a:cs typeface="Inter Medium"/>
              <a:sym typeface="Inter Medium"/>
            </a:endParaRPr>
          </a:p>
          <a:p>
            <a:pPr indent="457200" lvl="0" marL="0" rtl="0" algn="l">
              <a:lnSpc>
                <a:spcPct val="135714"/>
              </a:lnSpc>
              <a:spcBef>
                <a:spcPts val="0"/>
              </a:spcBef>
              <a:spcAft>
                <a:spcPts val="0"/>
              </a:spcAft>
              <a:buNone/>
            </a:pPr>
            <a:r>
              <a:rPr lang="fr" sz="1400" u="sng">
                <a:solidFill>
                  <a:schemeClr val="lt1"/>
                </a:solidFill>
                <a:latin typeface="Inter Medium"/>
                <a:ea typeface="Inter Medium"/>
                <a:cs typeface="Inter Medium"/>
                <a:sym typeface="Inter Medium"/>
              </a:rPr>
              <a:t>Méthode</a:t>
            </a:r>
            <a:r>
              <a:rPr lang="fr" sz="1400" u="sng">
                <a:solidFill>
                  <a:schemeClr val="lt1"/>
                </a:solidFill>
                <a:latin typeface="Inter Medium"/>
                <a:ea typeface="Inter Medium"/>
                <a:cs typeface="Inter Medium"/>
                <a:sym typeface="Inter Medium"/>
              </a:rPr>
              <a:t> Windowing:</a:t>
            </a:r>
            <a:endParaRPr sz="1400" u="sng">
              <a:solidFill>
                <a:schemeClr val="lt1"/>
              </a:solidFill>
              <a:latin typeface="Inter Medium"/>
              <a:ea typeface="Inter Medium"/>
              <a:cs typeface="Inter Medium"/>
              <a:sym typeface="Inter Medium"/>
            </a:endParaRPr>
          </a:p>
          <a:p>
            <a:pPr indent="-311150" lvl="0" marL="457200" rtl="0" algn="l">
              <a:lnSpc>
                <a:spcPct val="135714"/>
              </a:lnSpc>
              <a:spcBef>
                <a:spcPts val="0"/>
              </a:spcBef>
              <a:spcAft>
                <a:spcPts val="0"/>
              </a:spcAft>
              <a:buClr>
                <a:srgbClr val="00DBD0"/>
              </a:buClr>
              <a:buSzPts val="1300"/>
              <a:buFont typeface="Inter Medium"/>
              <a:buChar char="-"/>
            </a:pPr>
            <a:r>
              <a:rPr lang="fr" sz="1300">
                <a:solidFill>
                  <a:srgbClr val="00DBD0"/>
                </a:solidFill>
                <a:latin typeface="Inter Medium"/>
                <a:ea typeface="Inter Medium"/>
                <a:cs typeface="Inter Medium"/>
                <a:sym typeface="Inter Medium"/>
              </a:rPr>
              <a:t>Garantie que les informations pertinentes ne soient pas perdues lors  de la segmentation</a:t>
            </a:r>
            <a:endParaRPr sz="1300">
              <a:solidFill>
                <a:srgbClr val="00DBD0"/>
              </a:solidFill>
              <a:latin typeface="Inter Medium"/>
              <a:ea typeface="Inter Medium"/>
              <a:cs typeface="Inter Medium"/>
              <a:sym typeface="Inter Medium"/>
            </a:endParaRPr>
          </a:p>
          <a:p>
            <a:pPr indent="0" lvl="0" marL="914400" rtl="0" algn="l">
              <a:lnSpc>
                <a:spcPct val="135714"/>
              </a:lnSpc>
              <a:spcBef>
                <a:spcPts val="0"/>
              </a:spcBef>
              <a:spcAft>
                <a:spcPts val="0"/>
              </a:spcAft>
              <a:buNone/>
            </a:pPr>
            <a:r>
              <a:t/>
            </a:r>
            <a:endParaRPr sz="1500">
              <a:solidFill>
                <a:srgbClr val="00DBD0"/>
              </a:solidFill>
              <a:latin typeface="Inter Medium"/>
              <a:ea typeface="Inter Medium"/>
              <a:cs typeface="Inter Medium"/>
              <a:sym typeface="Inter Medium"/>
            </a:endParaRPr>
          </a:p>
          <a:p>
            <a:pPr indent="-317500" lvl="0" marL="457200" rtl="0" algn="l">
              <a:lnSpc>
                <a:spcPct val="135714"/>
              </a:lnSpc>
              <a:spcBef>
                <a:spcPts val="0"/>
              </a:spcBef>
              <a:spcAft>
                <a:spcPts val="0"/>
              </a:spcAft>
              <a:buClr>
                <a:srgbClr val="00DBD0"/>
              </a:buClr>
              <a:buSzPts val="1400"/>
              <a:buFont typeface="Inter Medium"/>
              <a:buChar char="-"/>
            </a:pPr>
            <a:r>
              <a:rPr lang="fr" sz="1400">
                <a:solidFill>
                  <a:srgbClr val="00DBD0"/>
                </a:solidFill>
                <a:latin typeface="Inter Medium"/>
                <a:ea typeface="Inter Medium"/>
                <a:cs typeface="Inter Medium"/>
                <a:sym typeface="Inter Medium"/>
              </a:rPr>
              <a:t>Utile quand les segment adjacents sont importantes pour l’analyse et prédiction</a:t>
            </a:r>
            <a:endParaRPr sz="1400">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b="1" lang="fr">
                <a:solidFill>
                  <a:schemeClr val="accent6"/>
                </a:solidFill>
                <a:latin typeface="Inter"/>
                <a:ea typeface="Inter"/>
                <a:cs typeface="Inter"/>
                <a:sym typeface="Inter"/>
              </a:rPr>
              <a:t> </a:t>
            </a:r>
            <a:endParaRPr b="1">
              <a:solidFill>
                <a:schemeClr val="accent6"/>
              </a:solidFill>
              <a:latin typeface="Inter"/>
              <a:ea typeface="Inter"/>
              <a:cs typeface="Inter"/>
              <a:sym typeface="Inter"/>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31" name="Google Shape;43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32" name="Google Shape;432;p39"/>
          <p:cNvSpPr txBox="1"/>
          <p:nvPr/>
        </p:nvSpPr>
        <p:spPr>
          <a:xfrm>
            <a:off x="826050"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33" name="Google Shape;433;p39"/>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34" name="Google Shape;434;p39"/>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435" name="Google Shape;435;p39"/>
          <p:cNvPicPr preferRelativeResize="0"/>
          <p:nvPr/>
        </p:nvPicPr>
        <p:blipFill>
          <a:blip r:embed="rId4">
            <a:alphaModFix/>
          </a:blip>
          <a:stretch>
            <a:fillRect/>
          </a:stretch>
        </p:blipFill>
        <p:spPr>
          <a:xfrm>
            <a:off x="4326250" y="1152994"/>
            <a:ext cx="2835600" cy="1116381"/>
          </a:xfrm>
          <a:prstGeom prst="rect">
            <a:avLst/>
          </a:prstGeom>
          <a:noFill/>
          <a:ln cap="flat" cmpd="sng" w="19050">
            <a:solidFill>
              <a:srgbClr val="3FDAD2"/>
            </a:solidFill>
            <a:prstDash val="dash"/>
            <a:round/>
            <a:headEnd len="sm" w="sm" type="none"/>
            <a:tailEnd len="sm" w="sm" type="none"/>
          </a:ln>
        </p:spPr>
      </p:pic>
      <p:pic>
        <p:nvPicPr>
          <p:cNvPr id="436" name="Google Shape;436;p39"/>
          <p:cNvPicPr preferRelativeResize="0"/>
          <p:nvPr/>
        </p:nvPicPr>
        <p:blipFill>
          <a:blip r:embed="rId5">
            <a:alphaModFix/>
          </a:blip>
          <a:stretch>
            <a:fillRect/>
          </a:stretch>
        </p:blipFill>
        <p:spPr>
          <a:xfrm>
            <a:off x="4326250" y="2640387"/>
            <a:ext cx="4694900" cy="2128275"/>
          </a:xfrm>
          <a:prstGeom prst="rect">
            <a:avLst/>
          </a:prstGeom>
          <a:noFill/>
          <a:ln cap="flat" cmpd="sng" w="19050">
            <a:solidFill>
              <a:srgbClr val="00DBD0"/>
            </a:solidFill>
            <a:prstDash val="dash"/>
            <a:round/>
            <a:headEnd len="sm" w="sm" type="none"/>
            <a:tailEnd len="sm" w="sm" type="none"/>
          </a:ln>
        </p:spPr>
      </p:pic>
      <p:sp>
        <p:nvSpPr>
          <p:cNvPr id="437" name="Google Shape;437;p39"/>
          <p:cNvSpPr txBox="1"/>
          <p:nvPr/>
        </p:nvSpPr>
        <p:spPr>
          <a:xfrm>
            <a:off x="3880413" y="1153000"/>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1 .</a:t>
            </a:r>
            <a:endParaRPr b="1" sz="1500">
              <a:solidFill>
                <a:schemeClr val="accent6"/>
              </a:solidFill>
              <a:latin typeface="Inter"/>
              <a:ea typeface="Inter"/>
              <a:cs typeface="Inter"/>
              <a:sym typeface="Inter"/>
            </a:endParaRPr>
          </a:p>
        </p:txBody>
      </p:sp>
      <p:sp>
        <p:nvSpPr>
          <p:cNvPr id="438" name="Google Shape;438;p39"/>
          <p:cNvSpPr txBox="1"/>
          <p:nvPr/>
        </p:nvSpPr>
        <p:spPr>
          <a:xfrm>
            <a:off x="3880425" y="2640375"/>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2</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442" name="Shape 442"/>
        <p:cNvGrpSpPr/>
        <p:nvPr/>
      </p:nvGrpSpPr>
      <p:grpSpPr>
        <a:xfrm>
          <a:off x="0" y="0"/>
          <a:ext cx="0" cy="0"/>
          <a:chOff x="0" y="0"/>
          <a:chExt cx="0" cy="0"/>
        </a:xfrm>
      </p:grpSpPr>
      <p:sp>
        <p:nvSpPr>
          <p:cNvPr id="443" name="Google Shape;443;p40"/>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444" name="Google Shape;444;p40"/>
          <p:cNvSpPr txBox="1"/>
          <p:nvPr>
            <p:ph idx="1" type="body"/>
          </p:nvPr>
        </p:nvSpPr>
        <p:spPr>
          <a:xfrm>
            <a:off x="311700" y="1311800"/>
            <a:ext cx="8520600" cy="3257100"/>
          </a:xfrm>
          <a:prstGeom prst="rect">
            <a:avLst/>
          </a:prstGeom>
          <a:noFill/>
        </p:spPr>
        <p:txBody>
          <a:bodyPr anchorCtr="0" anchor="t" bIns="91425" lIns="91425" spcFirstLastPara="1" rIns="91425" wrap="square" tIns="91425">
            <a:noAutofit/>
          </a:bodyPr>
          <a:lstStyle/>
          <a:p>
            <a:pPr indent="-323850" lvl="0" marL="457200" rtl="0" algn="l">
              <a:lnSpc>
                <a:spcPct val="135714"/>
              </a:lnSpc>
              <a:spcBef>
                <a:spcPts val="0"/>
              </a:spcBef>
              <a:spcAft>
                <a:spcPts val="0"/>
              </a:spcAft>
              <a:buClr>
                <a:srgbClr val="C3FFFC"/>
              </a:buClr>
              <a:buSzPts val="1500"/>
              <a:buFont typeface="Inter Medium"/>
              <a:buChar char="●"/>
            </a:pPr>
            <a:r>
              <a:rPr lang="fr" sz="1500">
                <a:solidFill>
                  <a:srgbClr val="C3FFFC"/>
                </a:solidFill>
                <a:latin typeface="Inter Medium"/>
                <a:ea typeface="Inter Medium"/>
                <a:cs typeface="Inter Medium"/>
                <a:sym typeface="Inter Medium"/>
              </a:rPr>
              <a:t>The model</a:t>
            </a:r>
            <a:r>
              <a:rPr lang="fr" sz="1500">
                <a:solidFill>
                  <a:srgbClr val="C3FFFC"/>
                </a:solidFill>
                <a:latin typeface="Inter Medium"/>
                <a:ea typeface="Inter Medium"/>
                <a:cs typeface="Inter Medium"/>
                <a:sym typeface="Inter Medium"/>
              </a:rPr>
              <a:t> </a:t>
            </a:r>
            <a:r>
              <a:rPr lang="fr" sz="1500">
                <a:solidFill>
                  <a:srgbClr val="C3FFFC"/>
                </a:solidFill>
                <a:latin typeface="Inter Medium"/>
                <a:ea typeface="Inter Medium"/>
                <a:cs typeface="Inter Medium"/>
                <a:sym typeface="Inter Medium"/>
              </a:rPr>
              <a:t>🚀</a:t>
            </a:r>
            <a:endParaRPr sz="1500">
              <a:solidFill>
                <a:srgbClr val="C3FFFC"/>
              </a:solidFill>
              <a:latin typeface="Inter Medium"/>
              <a:ea typeface="Inter Medium"/>
              <a:cs typeface="Inter Medium"/>
              <a:sym typeface="Inter Medium"/>
            </a:endParaRPr>
          </a:p>
          <a:p>
            <a:pPr indent="0" lvl="0" marL="457200" rtl="0" algn="l">
              <a:lnSpc>
                <a:spcPct val="135714"/>
              </a:lnSpc>
              <a:spcBef>
                <a:spcPts val="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457200" rtl="0" algn="l">
              <a:lnSpc>
                <a:spcPct val="135714"/>
              </a:lnSpc>
              <a:spcBef>
                <a:spcPts val="0"/>
              </a:spcBef>
              <a:spcAft>
                <a:spcPts val="0"/>
              </a:spcAft>
              <a:buNone/>
            </a:pPr>
            <a:r>
              <a:t/>
            </a:r>
            <a:endParaRPr sz="1400">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45" name="Google Shape;44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46" name="Google Shape;446;p40"/>
          <p:cNvSpPr txBox="1"/>
          <p:nvPr/>
        </p:nvSpPr>
        <p:spPr>
          <a:xfrm>
            <a:off x="861775"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47" name="Google Shape;447;p40"/>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48" name="Google Shape;448;p40"/>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449" name="Google Shape;449;p40"/>
          <p:cNvPicPr preferRelativeResize="0"/>
          <p:nvPr/>
        </p:nvPicPr>
        <p:blipFill>
          <a:blip r:embed="rId4">
            <a:alphaModFix/>
          </a:blip>
          <a:stretch>
            <a:fillRect/>
          </a:stretch>
        </p:blipFill>
        <p:spPr>
          <a:xfrm>
            <a:off x="1594425" y="1993100"/>
            <a:ext cx="6240975" cy="2276475"/>
          </a:xfrm>
          <a:prstGeom prst="rect">
            <a:avLst/>
          </a:prstGeom>
          <a:noFill/>
          <a:ln cap="flat" cmpd="sng" w="19050">
            <a:solidFill>
              <a:srgbClr val="00DBD0"/>
            </a:solidFill>
            <a:prstDash val="dash"/>
            <a:round/>
            <a:headEnd len="sm" w="sm" type="none"/>
            <a:tailEnd len="sm" w="sm" type="none"/>
          </a:ln>
        </p:spPr>
      </p:pic>
      <p:sp>
        <p:nvSpPr>
          <p:cNvPr id="450" name="Google Shape;450;p40"/>
          <p:cNvSpPr txBox="1"/>
          <p:nvPr/>
        </p:nvSpPr>
        <p:spPr>
          <a:xfrm>
            <a:off x="1234200" y="1876175"/>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3</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454" name="Shape 454"/>
        <p:cNvGrpSpPr/>
        <p:nvPr/>
      </p:nvGrpSpPr>
      <p:grpSpPr>
        <a:xfrm>
          <a:off x="0" y="0"/>
          <a:ext cx="0" cy="0"/>
          <a:chOff x="0" y="0"/>
          <a:chExt cx="0" cy="0"/>
        </a:xfrm>
      </p:grpSpPr>
      <p:sp>
        <p:nvSpPr>
          <p:cNvPr id="455" name="Google Shape;455;p41"/>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456" name="Google Shape;456;p41"/>
          <p:cNvSpPr txBox="1"/>
          <p:nvPr>
            <p:ph idx="1" type="body"/>
          </p:nvPr>
        </p:nvSpPr>
        <p:spPr>
          <a:xfrm>
            <a:off x="311700" y="1164425"/>
            <a:ext cx="8520600" cy="3355200"/>
          </a:xfrm>
          <a:prstGeom prst="rect">
            <a:avLst/>
          </a:prstGeom>
        </p:spPr>
        <p:txBody>
          <a:bodyPr anchorCtr="0" anchor="t" bIns="91425" lIns="91425" spcFirstLastPara="1" rIns="91425" wrap="square" tIns="91425">
            <a:noAutofit/>
          </a:bodyPr>
          <a:lstStyle/>
          <a:p>
            <a:pPr indent="-323850" lvl="0" marL="457200" rtl="0" algn="l">
              <a:lnSpc>
                <a:spcPct val="135714"/>
              </a:lnSpc>
              <a:spcBef>
                <a:spcPts val="0"/>
              </a:spcBef>
              <a:spcAft>
                <a:spcPts val="0"/>
              </a:spcAft>
              <a:buClr>
                <a:srgbClr val="C3FFFC"/>
              </a:buClr>
              <a:buSzPts val="1500"/>
              <a:buFont typeface="Inter Medium"/>
              <a:buChar char="●"/>
            </a:pPr>
            <a:r>
              <a:rPr lang="fr" sz="1500">
                <a:solidFill>
                  <a:srgbClr val="C3FFFC"/>
                </a:solidFill>
                <a:latin typeface="Inter Medium"/>
                <a:ea typeface="Inter Medium"/>
                <a:cs typeface="Inter Medium"/>
                <a:sym typeface="Inter Medium"/>
              </a:rPr>
              <a:t>Performances </a:t>
            </a:r>
            <a:r>
              <a:rPr lang="fr" sz="1500">
                <a:solidFill>
                  <a:srgbClr val="00DBD0"/>
                </a:solidFill>
                <a:latin typeface="Inter Medium"/>
                <a:ea typeface="Inter Medium"/>
                <a:cs typeface="Inter Medium"/>
                <a:sym typeface="Inter Medium"/>
              </a:rPr>
              <a:t>🔍</a:t>
            </a:r>
            <a:endParaRPr sz="1500">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57" name="Google Shape;45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58" name="Google Shape;458;p41"/>
          <p:cNvSpPr txBox="1"/>
          <p:nvPr/>
        </p:nvSpPr>
        <p:spPr>
          <a:xfrm>
            <a:off x="861775"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59" name="Google Shape;459;p41"/>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60" name="Google Shape;460;p41"/>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461" name="Google Shape;461;p41"/>
          <p:cNvPicPr preferRelativeResize="0"/>
          <p:nvPr/>
        </p:nvPicPr>
        <p:blipFill>
          <a:blip r:embed="rId4">
            <a:alphaModFix/>
          </a:blip>
          <a:stretch>
            <a:fillRect/>
          </a:stretch>
        </p:blipFill>
        <p:spPr>
          <a:xfrm>
            <a:off x="951375" y="1821650"/>
            <a:ext cx="3117100" cy="2382925"/>
          </a:xfrm>
          <a:prstGeom prst="rect">
            <a:avLst/>
          </a:prstGeom>
          <a:noFill/>
          <a:ln>
            <a:noFill/>
          </a:ln>
        </p:spPr>
      </p:pic>
      <p:pic>
        <p:nvPicPr>
          <p:cNvPr id="462" name="Google Shape;462;p41"/>
          <p:cNvPicPr preferRelativeResize="0"/>
          <p:nvPr/>
        </p:nvPicPr>
        <p:blipFill>
          <a:blip r:embed="rId5">
            <a:alphaModFix/>
          </a:blip>
          <a:stretch>
            <a:fillRect/>
          </a:stretch>
        </p:blipFill>
        <p:spPr>
          <a:xfrm>
            <a:off x="4722575" y="1872950"/>
            <a:ext cx="3571325" cy="2280325"/>
          </a:xfrm>
          <a:prstGeom prst="rect">
            <a:avLst/>
          </a:prstGeom>
          <a:noFill/>
          <a:ln>
            <a:noFill/>
          </a:ln>
        </p:spPr>
      </p:pic>
      <p:pic>
        <p:nvPicPr>
          <p:cNvPr id="463" name="Google Shape;463;p41"/>
          <p:cNvPicPr preferRelativeResize="0"/>
          <p:nvPr/>
        </p:nvPicPr>
        <p:blipFill>
          <a:blip r:embed="rId6">
            <a:alphaModFix/>
          </a:blip>
          <a:stretch>
            <a:fillRect/>
          </a:stretch>
        </p:blipFill>
        <p:spPr>
          <a:xfrm>
            <a:off x="1148925" y="4281125"/>
            <a:ext cx="2467360" cy="625600"/>
          </a:xfrm>
          <a:prstGeom prst="rect">
            <a:avLst/>
          </a:prstGeom>
          <a:noFill/>
          <a:ln cap="flat" cmpd="sng" w="19050">
            <a:solidFill>
              <a:srgbClr val="3FDAD2"/>
            </a:solidFill>
            <a:prstDash val="dash"/>
            <a:round/>
            <a:headEnd len="sm" w="sm" type="none"/>
            <a:tailEnd len="sm" w="sm" type="none"/>
          </a:ln>
        </p:spPr>
      </p:pic>
      <p:pic>
        <p:nvPicPr>
          <p:cNvPr id="464" name="Google Shape;464;p41"/>
          <p:cNvPicPr preferRelativeResize="0"/>
          <p:nvPr/>
        </p:nvPicPr>
        <p:blipFill>
          <a:blip r:embed="rId7">
            <a:alphaModFix/>
          </a:blip>
          <a:stretch>
            <a:fillRect/>
          </a:stretch>
        </p:blipFill>
        <p:spPr>
          <a:xfrm>
            <a:off x="5008237" y="4298177"/>
            <a:ext cx="3000001" cy="591498"/>
          </a:xfrm>
          <a:prstGeom prst="rect">
            <a:avLst/>
          </a:prstGeom>
          <a:noFill/>
          <a:ln cap="flat" cmpd="sng" w="19050">
            <a:solidFill>
              <a:srgbClr val="00DBD0"/>
            </a:solidFill>
            <a:prstDash val="dash"/>
            <a:round/>
            <a:headEnd len="sm" w="sm" type="none"/>
            <a:tailEnd len="sm" w="sm" type="none"/>
          </a:ln>
        </p:spPr>
      </p:pic>
      <p:sp>
        <p:nvSpPr>
          <p:cNvPr id="465" name="Google Shape;465;p41"/>
          <p:cNvSpPr txBox="1"/>
          <p:nvPr/>
        </p:nvSpPr>
        <p:spPr>
          <a:xfrm>
            <a:off x="600225" y="1872950"/>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4</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
        <p:nvSpPr>
          <p:cNvPr id="466" name="Google Shape;466;p41"/>
          <p:cNvSpPr txBox="1"/>
          <p:nvPr/>
        </p:nvSpPr>
        <p:spPr>
          <a:xfrm>
            <a:off x="4625400" y="1568975"/>
            <a:ext cx="42069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35714"/>
              </a:lnSpc>
              <a:spcBef>
                <a:spcPts val="0"/>
              </a:spcBef>
              <a:spcAft>
                <a:spcPts val="0"/>
              </a:spcAft>
              <a:buClr>
                <a:srgbClr val="D2E3FC"/>
              </a:buClr>
              <a:buSzPts val="1000"/>
              <a:buFont typeface="Inter Medium"/>
              <a:buChar char="➔"/>
            </a:pPr>
            <a:r>
              <a:rPr lang="fr" sz="1000">
                <a:solidFill>
                  <a:srgbClr val="D2E3FC"/>
                </a:solidFill>
                <a:latin typeface="Inter Medium"/>
                <a:ea typeface="Inter Medium"/>
                <a:cs typeface="Inter Medium"/>
                <a:sym typeface="Inter Medium"/>
              </a:rPr>
              <a:t>Training and Validation </a:t>
            </a:r>
            <a:r>
              <a:rPr b="1" lang="fr" sz="1000">
                <a:solidFill>
                  <a:srgbClr val="D2E3FC"/>
                </a:solidFill>
                <a:latin typeface="Inter"/>
                <a:ea typeface="Inter"/>
                <a:cs typeface="Inter"/>
                <a:sym typeface="Inter"/>
              </a:rPr>
              <a:t>accuracy </a:t>
            </a:r>
            <a:r>
              <a:rPr lang="fr" sz="1000">
                <a:solidFill>
                  <a:srgbClr val="D2E3FC"/>
                </a:solidFill>
                <a:latin typeface="Inter Medium"/>
                <a:ea typeface="Inter Medium"/>
                <a:cs typeface="Inter Medium"/>
                <a:sym typeface="Inter Medium"/>
              </a:rPr>
              <a:t>over epochs</a:t>
            </a:r>
            <a:endParaRPr sz="1000">
              <a:solidFill>
                <a:srgbClr val="D2E3FC"/>
              </a:solidFill>
              <a:latin typeface="Inter Medium"/>
              <a:ea typeface="Inter Medium"/>
              <a:cs typeface="Inter Medium"/>
              <a:sym typeface="Inter Medium"/>
            </a:endParaRPr>
          </a:p>
        </p:txBody>
      </p:sp>
      <p:sp>
        <p:nvSpPr>
          <p:cNvPr id="467" name="Google Shape;467;p41"/>
          <p:cNvSpPr txBox="1"/>
          <p:nvPr/>
        </p:nvSpPr>
        <p:spPr>
          <a:xfrm>
            <a:off x="737150" y="1534250"/>
            <a:ext cx="42069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35714"/>
              </a:lnSpc>
              <a:spcBef>
                <a:spcPts val="0"/>
              </a:spcBef>
              <a:spcAft>
                <a:spcPts val="0"/>
              </a:spcAft>
              <a:buClr>
                <a:srgbClr val="D2E3FC"/>
              </a:buClr>
              <a:buSzPts val="1000"/>
              <a:buFont typeface="Inter Medium"/>
              <a:buChar char="➔"/>
            </a:pPr>
            <a:r>
              <a:rPr lang="fr" sz="1000">
                <a:solidFill>
                  <a:srgbClr val="D2E3FC"/>
                </a:solidFill>
                <a:latin typeface="Inter Medium"/>
                <a:ea typeface="Inter Medium"/>
                <a:cs typeface="Inter Medium"/>
                <a:sym typeface="Inter Medium"/>
              </a:rPr>
              <a:t>Training and Validation</a:t>
            </a:r>
            <a:r>
              <a:rPr b="1" lang="fr" sz="1000">
                <a:solidFill>
                  <a:srgbClr val="D2E3FC"/>
                </a:solidFill>
                <a:latin typeface="Inter"/>
                <a:ea typeface="Inter"/>
                <a:cs typeface="Inter"/>
                <a:sym typeface="Inter"/>
              </a:rPr>
              <a:t> loss</a:t>
            </a:r>
            <a:r>
              <a:rPr lang="fr" sz="1000">
                <a:solidFill>
                  <a:srgbClr val="D2E3FC"/>
                </a:solidFill>
                <a:latin typeface="Inter Medium"/>
                <a:ea typeface="Inter Medium"/>
                <a:cs typeface="Inter Medium"/>
                <a:sym typeface="Inter Medium"/>
              </a:rPr>
              <a:t> over epochs</a:t>
            </a:r>
            <a:endParaRPr sz="1000">
              <a:solidFill>
                <a:srgbClr val="D2E3FC"/>
              </a:solidFill>
              <a:latin typeface="Inter Medium"/>
              <a:ea typeface="Inter Medium"/>
              <a:cs typeface="Inter Medium"/>
              <a:sym typeface="Inter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75" name="Shape 75"/>
        <p:cNvGrpSpPr/>
        <p:nvPr/>
      </p:nvGrpSpPr>
      <p:grpSpPr>
        <a:xfrm>
          <a:off x="0" y="0"/>
          <a:ext cx="0" cy="0"/>
          <a:chOff x="0" y="0"/>
          <a:chExt cx="0" cy="0"/>
        </a:xfrm>
      </p:grpSpPr>
      <p:sp>
        <p:nvSpPr>
          <p:cNvPr id="76" name="Google Shape;76;p15"/>
          <p:cNvSpPr txBox="1"/>
          <p:nvPr>
            <p:ph idx="4294967295" type="ctrTitle"/>
          </p:nvPr>
        </p:nvSpPr>
        <p:spPr>
          <a:xfrm>
            <a:off x="5290050" y="380975"/>
            <a:ext cx="32472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3200">
                <a:solidFill>
                  <a:schemeClr val="lt1"/>
                </a:solidFill>
                <a:latin typeface="Inter"/>
                <a:ea typeface="Inter"/>
                <a:cs typeface="Inter"/>
                <a:sym typeface="Inter"/>
              </a:rPr>
              <a:t>Problématique</a:t>
            </a:r>
            <a:r>
              <a:rPr b="1" lang="fr" sz="3200">
                <a:solidFill>
                  <a:schemeClr val="lt1"/>
                </a:solidFill>
                <a:latin typeface="Inter"/>
                <a:ea typeface="Inter"/>
                <a:cs typeface="Inter"/>
                <a:sym typeface="Inter"/>
              </a:rPr>
              <a:t> </a:t>
            </a:r>
            <a:r>
              <a:rPr lang="fr" sz="3200">
                <a:solidFill>
                  <a:schemeClr val="lt1"/>
                </a:solidFill>
                <a:latin typeface="Inter SemiBold"/>
                <a:ea typeface="Inter SemiBold"/>
                <a:cs typeface="Inter SemiBold"/>
                <a:sym typeface="Inter SemiBold"/>
              </a:rPr>
              <a:t>&amp;</a:t>
            </a:r>
            <a:r>
              <a:rPr b="1" lang="fr" sz="3200">
                <a:solidFill>
                  <a:schemeClr val="lt1"/>
                </a:solidFill>
                <a:latin typeface="Inter"/>
                <a:ea typeface="Inter"/>
                <a:cs typeface="Inter"/>
                <a:sym typeface="Inter"/>
              </a:rPr>
              <a:t> Objectifs</a:t>
            </a:r>
            <a:r>
              <a:rPr b="1" lang="fr" sz="3800">
                <a:solidFill>
                  <a:schemeClr val="lt1"/>
                </a:solidFill>
                <a:latin typeface="Inter"/>
                <a:ea typeface="Inter"/>
                <a:cs typeface="Inter"/>
                <a:sym typeface="Inter"/>
              </a:rPr>
              <a:t> </a:t>
            </a:r>
            <a:endParaRPr b="1" sz="3800">
              <a:solidFill>
                <a:schemeClr val="lt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Arial"/>
              <a:buNone/>
            </a:pPr>
            <a:r>
              <a:t/>
            </a:r>
            <a:endParaRPr b="0" i="0" sz="3400" u="none" cap="none" strike="noStrike">
              <a:solidFill>
                <a:srgbClr val="FFFFFF"/>
              </a:solidFill>
              <a:latin typeface="Libre Baskerville"/>
              <a:ea typeface="Libre Baskerville"/>
              <a:cs typeface="Libre Baskerville"/>
              <a:sym typeface="Libre Baskerville"/>
            </a:endParaRPr>
          </a:p>
        </p:txBody>
      </p:sp>
      <p:pic>
        <p:nvPicPr>
          <p:cNvPr id="77" name="Google Shape;77;p15"/>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9" name="Google Shape;79;p15"/>
          <p:cNvPicPr preferRelativeResize="0"/>
          <p:nvPr/>
        </p:nvPicPr>
        <p:blipFill>
          <a:blip r:embed="rId4">
            <a:alphaModFix/>
          </a:blip>
          <a:stretch>
            <a:fillRect/>
          </a:stretch>
        </p:blipFill>
        <p:spPr>
          <a:xfrm>
            <a:off x="0" y="0"/>
            <a:ext cx="4579325" cy="4892025"/>
          </a:xfrm>
          <a:prstGeom prst="rect">
            <a:avLst/>
          </a:prstGeom>
          <a:noFill/>
          <a:ln>
            <a:noFill/>
          </a:ln>
        </p:spPr>
      </p:pic>
      <p:sp>
        <p:nvSpPr>
          <p:cNvPr id="80" name="Google Shape;80;p15"/>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rotWithShape="1">
          <a:blip r:embed="rId3">
            <a:alphaModFix/>
          </a:blip>
          <a:srcRect b="0" l="0" r="0" t="0"/>
          <a:stretch/>
        </p:blipFill>
        <p:spPr>
          <a:xfrm>
            <a:off x="6588225" y="2779850"/>
            <a:ext cx="738150" cy="502575"/>
          </a:xfrm>
          <a:prstGeom prst="rect">
            <a:avLst/>
          </a:prstGeom>
          <a:noFill/>
          <a:ln>
            <a:noFill/>
          </a:ln>
        </p:spPr>
      </p:pic>
      <p:sp>
        <p:nvSpPr>
          <p:cNvPr id="82" name="Google Shape;82;p15"/>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45774"/>
            </a:gs>
            <a:gs pos="100000">
              <a:srgbClr val="B3B3B3"/>
            </a:gs>
          </a:gsLst>
          <a:lin ang="5400012" scaled="0"/>
        </a:gradFill>
      </p:bgPr>
    </p:bg>
    <p:spTree>
      <p:nvGrpSpPr>
        <p:cNvPr id="471" name="Shape 471"/>
        <p:cNvGrpSpPr/>
        <p:nvPr/>
      </p:nvGrpSpPr>
      <p:grpSpPr>
        <a:xfrm>
          <a:off x="0" y="0"/>
          <a:ext cx="0" cy="0"/>
          <a:chOff x="0" y="0"/>
          <a:chExt cx="0" cy="0"/>
        </a:xfrm>
      </p:grpSpPr>
      <p:sp>
        <p:nvSpPr>
          <p:cNvPr id="472" name="Google Shape;472;p42"/>
          <p:cNvSpPr txBox="1"/>
          <p:nvPr>
            <p:ph type="title"/>
          </p:nvPr>
        </p:nvSpPr>
        <p:spPr>
          <a:xfrm>
            <a:off x="826050"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Recurrent Neural Network</a:t>
            </a:r>
            <a:r>
              <a:rPr lang="fr" sz="2700">
                <a:solidFill>
                  <a:srgbClr val="0E3449"/>
                </a:solidFill>
                <a:latin typeface="Inter SemiBold"/>
                <a:ea typeface="Inter SemiBold"/>
                <a:cs typeface="Inter SemiBold"/>
                <a:sym typeface="Inter SemiBold"/>
              </a:rPr>
              <a:t> 🧠   </a:t>
            </a:r>
            <a:endParaRPr sz="4100">
              <a:solidFill>
                <a:srgbClr val="000000"/>
              </a:solidFill>
            </a:endParaRPr>
          </a:p>
          <a:p>
            <a:pPr indent="0" lvl="0" marL="0" rtl="0" algn="l">
              <a:spcBef>
                <a:spcPts val="0"/>
              </a:spcBef>
              <a:spcAft>
                <a:spcPts val="0"/>
              </a:spcAft>
              <a:buNone/>
            </a:pPr>
            <a:r>
              <a:t/>
            </a:r>
            <a:endParaRPr sz="3000"/>
          </a:p>
        </p:txBody>
      </p:sp>
      <p:sp>
        <p:nvSpPr>
          <p:cNvPr id="473" name="Google Shape;473;p42"/>
          <p:cNvSpPr txBox="1"/>
          <p:nvPr>
            <p:ph idx="1" type="body"/>
          </p:nvPr>
        </p:nvSpPr>
        <p:spPr>
          <a:xfrm>
            <a:off x="387700" y="1521150"/>
            <a:ext cx="2612700" cy="393600"/>
          </a:xfrm>
          <a:prstGeom prst="rect">
            <a:avLst/>
          </a:prstGeom>
        </p:spPr>
        <p:txBody>
          <a:bodyPr anchorCtr="0" anchor="t" bIns="91425" lIns="91425" spcFirstLastPara="1" rIns="91425" wrap="square" tIns="91425">
            <a:noAutofit/>
          </a:bodyPr>
          <a:lstStyle/>
          <a:p>
            <a:pPr indent="-336550" lvl="0" marL="457200" rtl="0" algn="l">
              <a:lnSpc>
                <a:spcPct val="135714"/>
              </a:lnSpc>
              <a:spcBef>
                <a:spcPts val="0"/>
              </a:spcBef>
              <a:spcAft>
                <a:spcPts val="0"/>
              </a:spcAft>
              <a:buClr>
                <a:srgbClr val="C3FFFC"/>
              </a:buClr>
              <a:buSzPts val="1700"/>
              <a:buFont typeface="Inter Medium"/>
              <a:buChar char="●"/>
            </a:pPr>
            <a:r>
              <a:rPr lang="fr" sz="1700">
                <a:solidFill>
                  <a:srgbClr val="C3FFFC"/>
                </a:solidFill>
                <a:latin typeface="Inter Medium"/>
                <a:ea typeface="Inter Medium"/>
                <a:cs typeface="Inter Medium"/>
                <a:sym typeface="Inter Medium"/>
              </a:rPr>
              <a:t>Performances </a:t>
            </a:r>
            <a:r>
              <a:rPr lang="fr" sz="1700">
                <a:solidFill>
                  <a:srgbClr val="00DBD0"/>
                </a:solidFill>
                <a:latin typeface="Inter Medium"/>
                <a:ea typeface="Inter Medium"/>
                <a:cs typeface="Inter Medium"/>
                <a:sym typeface="Inter Medium"/>
              </a:rPr>
              <a:t>🔍</a:t>
            </a:r>
            <a:endParaRPr sz="2000">
              <a:solidFill>
                <a:schemeClr val="accent6"/>
              </a:solidFill>
              <a:latin typeface="Inter Medium"/>
              <a:ea typeface="Inter Medium"/>
              <a:cs typeface="Inter Medium"/>
              <a:sym typeface="Inter Medium"/>
            </a:endParaRPr>
          </a:p>
        </p:txBody>
      </p:sp>
      <p:sp>
        <p:nvSpPr>
          <p:cNvPr id="474" name="Google Shape;47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75" name="Google Shape;475;p42"/>
          <p:cNvSpPr txBox="1"/>
          <p:nvPr/>
        </p:nvSpPr>
        <p:spPr>
          <a:xfrm>
            <a:off x="861775" y="652100"/>
            <a:ext cx="2835600" cy="6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LSTM Network</a:t>
            </a:r>
            <a:endParaRPr b="1" sz="1800">
              <a:solidFill>
                <a:schemeClr val="accent6"/>
              </a:solidFill>
              <a:latin typeface="Inter"/>
              <a:ea typeface="Inter"/>
              <a:cs typeface="Inter"/>
              <a:sym typeface="Inter"/>
            </a:endParaRPr>
          </a:p>
        </p:txBody>
      </p:sp>
      <p:pic>
        <p:nvPicPr>
          <p:cNvPr id="476" name="Google Shape;476;p42"/>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477" name="Google Shape;477;p42"/>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478" name="Google Shape;478;p42"/>
          <p:cNvPicPr preferRelativeResize="0"/>
          <p:nvPr/>
        </p:nvPicPr>
        <p:blipFill>
          <a:blip r:embed="rId4">
            <a:alphaModFix/>
          </a:blip>
          <a:stretch>
            <a:fillRect/>
          </a:stretch>
        </p:blipFill>
        <p:spPr>
          <a:xfrm>
            <a:off x="4318150" y="1773500"/>
            <a:ext cx="4154300" cy="3099825"/>
          </a:xfrm>
          <a:prstGeom prst="rect">
            <a:avLst/>
          </a:prstGeom>
          <a:noFill/>
          <a:ln cap="flat" cmpd="sng" w="28575">
            <a:solidFill>
              <a:srgbClr val="C3FFFC"/>
            </a:solidFill>
            <a:prstDash val="dash"/>
            <a:round/>
            <a:headEnd len="sm" w="sm" type="none"/>
            <a:tailEnd len="sm" w="sm" type="none"/>
          </a:ln>
        </p:spPr>
      </p:pic>
      <p:pic>
        <p:nvPicPr>
          <p:cNvPr id="479" name="Google Shape;479;p42"/>
          <p:cNvPicPr preferRelativeResize="0"/>
          <p:nvPr/>
        </p:nvPicPr>
        <p:blipFill>
          <a:blip r:embed="rId5">
            <a:alphaModFix/>
          </a:blip>
          <a:stretch>
            <a:fillRect/>
          </a:stretch>
        </p:blipFill>
        <p:spPr>
          <a:xfrm>
            <a:off x="722550" y="2824836"/>
            <a:ext cx="2612700" cy="1371914"/>
          </a:xfrm>
          <a:prstGeom prst="rect">
            <a:avLst/>
          </a:prstGeom>
          <a:noFill/>
          <a:ln cap="flat" cmpd="sng" w="28575">
            <a:solidFill>
              <a:srgbClr val="C3FFFC"/>
            </a:solidFill>
            <a:prstDash val="dash"/>
            <a:round/>
            <a:headEnd len="sm" w="sm" type="none"/>
            <a:tailEnd len="sm" w="sm" type="none"/>
          </a:ln>
        </p:spPr>
      </p:pic>
      <p:sp>
        <p:nvSpPr>
          <p:cNvPr id="480" name="Google Shape;480;p42"/>
          <p:cNvSpPr txBox="1"/>
          <p:nvPr/>
        </p:nvSpPr>
        <p:spPr>
          <a:xfrm>
            <a:off x="502025" y="2455525"/>
            <a:ext cx="27018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Weighted F1 Score obtained</a:t>
            </a:r>
            <a:endParaRPr sz="1200">
              <a:solidFill>
                <a:srgbClr val="D2E3FC"/>
              </a:solidFill>
              <a:latin typeface="Inter Medium"/>
              <a:ea typeface="Inter Medium"/>
              <a:cs typeface="Inter Medium"/>
              <a:sym typeface="Inter Medium"/>
            </a:endParaRPr>
          </a:p>
        </p:txBody>
      </p:sp>
      <p:sp>
        <p:nvSpPr>
          <p:cNvPr id="481" name="Google Shape;481;p42"/>
          <p:cNvSpPr txBox="1"/>
          <p:nvPr/>
        </p:nvSpPr>
        <p:spPr>
          <a:xfrm>
            <a:off x="4180000" y="1354650"/>
            <a:ext cx="34281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Confusion Matrix of the model</a:t>
            </a:r>
            <a:endParaRPr sz="1200">
              <a:solidFill>
                <a:srgbClr val="D2E3FC"/>
              </a:solidFill>
              <a:latin typeface="Inter Medium"/>
              <a:ea typeface="Inter Medium"/>
              <a:cs typeface="Inter Medium"/>
              <a:sym typeface="Inter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485" name="Shape 485"/>
        <p:cNvGrpSpPr/>
        <p:nvPr/>
      </p:nvGrpSpPr>
      <p:grpSpPr>
        <a:xfrm>
          <a:off x="0" y="0"/>
          <a:ext cx="0" cy="0"/>
          <a:chOff x="0" y="0"/>
          <a:chExt cx="0" cy="0"/>
        </a:xfrm>
      </p:grpSpPr>
      <p:sp>
        <p:nvSpPr>
          <p:cNvPr id="486" name="Google Shape;486;p43"/>
          <p:cNvSpPr txBox="1"/>
          <p:nvPr>
            <p:ph idx="4294967295" type="ctrTitle"/>
          </p:nvPr>
        </p:nvSpPr>
        <p:spPr>
          <a:xfrm>
            <a:off x="1096650" y="1501300"/>
            <a:ext cx="76491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5600">
                <a:solidFill>
                  <a:srgbClr val="0E3449"/>
                </a:solidFill>
                <a:latin typeface="Inter"/>
                <a:ea typeface="Inter"/>
                <a:cs typeface="Inter"/>
                <a:sym typeface="Inter"/>
              </a:rPr>
              <a:t>Logistic Regression </a:t>
            </a:r>
            <a:endParaRPr b="1" sz="5600">
              <a:solidFill>
                <a:srgbClr val="0E3449"/>
              </a:solidFill>
              <a:latin typeface="Inter"/>
              <a:ea typeface="Inter"/>
              <a:cs typeface="Inter"/>
              <a:sym typeface="Inter"/>
            </a:endParaRPr>
          </a:p>
        </p:txBody>
      </p:sp>
      <p:pic>
        <p:nvPicPr>
          <p:cNvPr id="487" name="Google Shape;487;p43"/>
          <p:cNvPicPr preferRelativeResize="0"/>
          <p:nvPr/>
        </p:nvPicPr>
        <p:blipFill>
          <a:blip r:embed="rId3">
            <a:alphaModFix/>
          </a:blip>
          <a:stretch>
            <a:fillRect/>
          </a:stretch>
        </p:blipFill>
        <p:spPr>
          <a:xfrm>
            <a:off x="3918625" y="3006625"/>
            <a:ext cx="4599299" cy="2136876"/>
          </a:xfrm>
          <a:prstGeom prst="rect">
            <a:avLst/>
          </a:prstGeom>
          <a:noFill/>
          <a:ln>
            <a:noFill/>
          </a:ln>
        </p:spPr>
      </p:pic>
      <p:sp>
        <p:nvSpPr>
          <p:cNvPr id="488" name="Google Shape;488;p43"/>
          <p:cNvSpPr txBox="1"/>
          <p:nvPr>
            <p:ph idx="4294967295" type="ctrTitle"/>
          </p:nvPr>
        </p:nvSpPr>
        <p:spPr>
          <a:xfrm>
            <a:off x="1096652" y="2411500"/>
            <a:ext cx="60369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0E3449"/>
                </a:solidFill>
                <a:latin typeface="Inter Medium"/>
                <a:ea typeface="Inter Medium"/>
                <a:cs typeface="Inter Medium"/>
                <a:sym typeface="Inter Medium"/>
              </a:rPr>
              <a:t>Modèle de Machine Learning </a:t>
            </a:r>
            <a:endParaRPr sz="2400">
              <a:solidFill>
                <a:srgbClr val="0E3449"/>
              </a:solidFill>
              <a:latin typeface="Inter Medium"/>
              <a:ea typeface="Inter Medium"/>
              <a:cs typeface="Inter Medium"/>
              <a:sym typeface="Inter Medium"/>
            </a:endParaRPr>
          </a:p>
        </p:txBody>
      </p:sp>
      <p:pic>
        <p:nvPicPr>
          <p:cNvPr id="489" name="Google Shape;489;p43"/>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490" name="Google Shape;49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91" name="Google Shape;491;p43"/>
          <p:cNvSpPr txBox="1"/>
          <p:nvPr/>
        </p:nvSpPr>
        <p:spPr>
          <a:xfrm>
            <a:off x="69094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492" name="Google Shape;492;p43"/>
          <p:cNvSpPr txBox="1"/>
          <p:nvPr/>
        </p:nvSpPr>
        <p:spPr>
          <a:xfrm>
            <a:off x="1176275" y="3546700"/>
            <a:ext cx="218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900">
                <a:solidFill>
                  <a:schemeClr val="accent6"/>
                </a:solidFill>
                <a:latin typeface="Inter"/>
                <a:ea typeface="Inter"/>
                <a:cs typeface="Inter"/>
                <a:sym typeface="Inter"/>
              </a:rPr>
              <a:t>Supervisé</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496" name="Shape 496"/>
        <p:cNvGrpSpPr/>
        <p:nvPr/>
      </p:nvGrpSpPr>
      <p:grpSpPr>
        <a:xfrm>
          <a:off x="0" y="0"/>
          <a:ext cx="0" cy="0"/>
          <a:chOff x="0" y="0"/>
          <a:chExt cx="0" cy="0"/>
        </a:xfrm>
      </p:grpSpPr>
      <p:sp>
        <p:nvSpPr>
          <p:cNvPr id="497" name="Google Shape;497;p44"/>
          <p:cNvSpPr txBox="1"/>
          <p:nvPr>
            <p:ph type="title"/>
          </p:nvPr>
        </p:nvSpPr>
        <p:spPr>
          <a:xfrm>
            <a:off x="861775" y="20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r>
              <a:rPr lang="fr" sz="2700">
                <a:solidFill>
                  <a:srgbClr val="0E3449"/>
                </a:solidFill>
                <a:latin typeface="Inter SemiBold"/>
                <a:ea typeface="Inter SemiBold"/>
                <a:cs typeface="Inter SemiBold"/>
                <a:sym typeface="Inter SemiBold"/>
              </a:rPr>
              <a:t>🤖</a:t>
            </a:r>
            <a:endParaRPr sz="4100">
              <a:solidFill>
                <a:srgbClr val="000000"/>
              </a:solidFill>
            </a:endParaRPr>
          </a:p>
          <a:p>
            <a:pPr indent="0" lvl="0" marL="0" rtl="0" algn="l">
              <a:spcBef>
                <a:spcPts val="0"/>
              </a:spcBef>
              <a:spcAft>
                <a:spcPts val="0"/>
              </a:spcAft>
              <a:buNone/>
            </a:pPr>
            <a:r>
              <a:t/>
            </a:r>
            <a:endParaRPr sz="3000"/>
          </a:p>
        </p:txBody>
      </p:sp>
      <p:sp>
        <p:nvSpPr>
          <p:cNvPr id="498" name="Google Shape;498;p44"/>
          <p:cNvSpPr txBox="1"/>
          <p:nvPr>
            <p:ph idx="1" type="body"/>
          </p:nvPr>
        </p:nvSpPr>
        <p:spPr>
          <a:xfrm>
            <a:off x="283675" y="1620850"/>
            <a:ext cx="8520600" cy="3257100"/>
          </a:xfrm>
          <a:prstGeom prst="rect">
            <a:avLst/>
          </a:prstGeom>
        </p:spPr>
        <p:txBody>
          <a:bodyPr anchorCtr="0" anchor="t" bIns="91425" lIns="91425" spcFirstLastPara="1" rIns="91425" wrap="square" tIns="91425">
            <a:noAutofit/>
          </a:bodyPr>
          <a:lstStyle/>
          <a:p>
            <a:pPr indent="-342900" lvl="0" marL="457200" rtl="0" algn="l">
              <a:lnSpc>
                <a:spcPct val="135714"/>
              </a:lnSpc>
              <a:spcBef>
                <a:spcPts val="0"/>
              </a:spcBef>
              <a:spcAft>
                <a:spcPts val="0"/>
              </a:spcAft>
              <a:buClr>
                <a:srgbClr val="C3FFFC"/>
              </a:buClr>
              <a:buSzPts val="1800"/>
              <a:buFont typeface="Inter Medium"/>
              <a:buChar char="●"/>
            </a:pPr>
            <a:r>
              <a:rPr lang="fr">
                <a:solidFill>
                  <a:srgbClr val="C3FFFC"/>
                </a:solidFill>
                <a:latin typeface="Inter Medium"/>
                <a:ea typeface="Inter Medium"/>
                <a:cs typeface="Inter Medium"/>
                <a:sym typeface="Inter Medium"/>
              </a:rPr>
              <a:t>Train and test sets </a:t>
            </a:r>
            <a:r>
              <a:rPr lang="fr">
                <a:solidFill>
                  <a:srgbClr val="C3FFFC"/>
                </a:solidFill>
                <a:latin typeface="Inter Medium"/>
                <a:ea typeface="Inter Medium"/>
                <a:cs typeface="Inter Medium"/>
                <a:sym typeface="Inter Medium"/>
              </a:rPr>
              <a:t> </a:t>
            </a:r>
            <a:r>
              <a:rPr lang="fr">
                <a:solidFill>
                  <a:srgbClr val="00DBD0"/>
                </a:solidFill>
                <a:latin typeface="Inter Medium"/>
                <a:ea typeface="Inter Medium"/>
                <a:cs typeface="Inter Medium"/>
                <a:sym typeface="Inter Medium"/>
              </a:rPr>
              <a:t>🔍</a:t>
            </a:r>
            <a:endParaRPr>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499" name="Google Shape;49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00" name="Google Shape;500;p44"/>
          <p:cNvSpPr txBox="1"/>
          <p:nvPr/>
        </p:nvSpPr>
        <p:spPr>
          <a:xfrm>
            <a:off x="861775" y="652100"/>
            <a:ext cx="223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b="1" sz="1800">
              <a:solidFill>
                <a:schemeClr val="accent6"/>
              </a:solidFill>
              <a:latin typeface="Inter"/>
              <a:ea typeface="Inter"/>
              <a:cs typeface="Inter"/>
              <a:sym typeface="Inter"/>
            </a:endParaRPr>
          </a:p>
        </p:txBody>
      </p:sp>
      <p:pic>
        <p:nvPicPr>
          <p:cNvPr id="501" name="Google Shape;501;p44"/>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02" name="Google Shape;502;p44"/>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503" name="Google Shape;503;p44"/>
          <p:cNvPicPr preferRelativeResize="0"/>
          <p:nvPr/>
        </p:nvPicPr>
        <p:blipFill>
          <a:blip r:embed="rId4">
            <a:alphaModFix/>
          </a:blip>
          <a:stretch>
            <a:fillRect/>
          </a:stretch>
        </p:blipFill>
        <p:spPr>
          <a:xfrm>
            <a:off x="1315076" y="2723150"/>
            <a:ext cx="6513850" cy="1132425"/>
          </a:xfrm>
          <a:prstGeom prst="rect">
            <a:avLst/>
          </a:prstGeom>
          <a:noFill/>
          <a:ln cap="flat" cmpd="sng" w="28575">
            <a:solidFill>
              <a:srgbClr val="C3FFFC"/>
            </a:solidFill>
            <a:prstDash val="dash"/>
            <a:round/>
            <a:headEnd len="sm" w="sm" type="none"/>
            <a:tailEnd len="sm" w="sm" type="none"/>
          </a:ln>
        </p:spPr>
      </p:pic>
      <p:sp>
        <p:nvSpPr>
          <p:cNvPr id="504" name="Google Shape;504;p44"/>
          <p:cNvSpPr txBox="1"/>
          <p:nvPr/>
        </p:nvSpPr>
        <p:spPr>
          <a:xfrm>
            <a:off x="861775" y="2673050"/>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1</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
        <p:nvSpPr>
          <p:cNvPr id="505" name="Google Shape;505;p44"/>
          <p:cNvSpPr txBox="1"/>
          <p:nvPr/>
        </p:nvSpPr>
        <p:spPr>
          <a:xfrm>
            <a:off x="1360550" y="3931125"/>
            <a:ext cx="6972300" cy="6201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We do not divide with Train Test Split </a:t>
            </a:r>
            <a:endParaRPr sz="1200">
              <a:solidFill>
                <a:srgbClr val="D2E3FC"/>
              </a:solidFill>
              <a:latin typeface="Inter Medium"/>
              <a:ea typeface="Inter Medium"/>
              <a:cs typeface="Inter Medium"/>
              <a:sym typeface="Inter Medium"/>
            </a:endParaRPr>
          </a:p>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We do it manually </a:t>
            </a:r>
            <a:endParaRPr sz="1200">
              <a:solidFill>
                <a:srgbClr val="D2E3FC"/>
              </a:solidFill>
              <a:latin typeface="Inter Medium"/>
              <a:ea typeface="Inter Medium"/>
              <a:cs typeface="Inter Medium"/>
              <a:sym typeface="Inter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09" name="Shape 509"/>
        <p:cNvGrpSpPr/>
        <p:nvPr/>
      </p:nvGrpSpPr>
      <p:grpSpPr>
        <a:xfrm>
          <a:off x="0" y="0"/>
          <a:ext cx="0" cy="0"/>
          <a:chOff x="0" y="0"/>
          <a:chExt cx="0" cy="0"/>
        </a:xfrm>
      </p:grpSpPr>
      <p:sp>
        <p:nvSpPr>
          <p:cNvPr id="510" name="Google Shape;510;p45"/>
          <p:cNvSpPr txBox="1"/>
          <p:nvPr>
            <p:ph idx="1" type="body"/>
          </p:nvPr>
        </p:nvSpPr>
        <p:spPr>
          <a:xfrm>
            <a:off x="0" y="1304700"/>
            <a:ext cx="8520600" cy="3257100"/>
          </a:xfrm>
          <a:prstGeom prst="rect">
            <a:avLst/>
          </a:prstGeom>
        </p:spPr>
        <p:txBody>
          <a:bodyPr anchorCtr="0" anchor="t" bIns="91425" lIns="91425" spcFirstLastPara="1" rIns="91425" wrap="square" tIns="91425">
            <a:noAutofit/>
          </a:bodyPr>
          <a:lstStyle/>
          <a:p>
            <a:pPr indent="-323850" lvl="0" marL="457200" rtl="0" algn="l">
              <a:lnSpc>
                <a:spcPct val="135714"/>
              </a:lnSpc>
              <a:spcBef>
                <a:spcPts val="0"/>
              </a:spcBef>
              <a:spcAft>
                <a:spcPts val="0"/>
              </a:spcAft>
              <a:buClr>
                <a:srgbClr val="C3FFFC"/>
              </a:buClr>
              <a:buSzPts val="1500"/>
              <a:buFont typeface="Inter Medium"/>
              <a:buChar char="●"/>
            </a:pPr>
            <a:r>
              <a:rPr b="1" lang="fr" sz="1700">
                <a:solidFill>
                  <a:srgbClr val="C3FFFC"/>
                </a:solidFill>
                <a:latin typeface="Inter"/>
                <a:ea typeface="Inter"/>
                <a:cs typeface="Inter"/>
                <a:sym typeface="Inter"/>
              </a:rPr>
              <a:t>X_train</a:t>
            </a:r>
            <a:r>
              <a:rPr lang="fr" sz="1700">
                <a:solidFill>
                  <a:srgbClr val="C3FFFC"/>
                </a:solidFill>
                <a:latin typeface="Inter Medium"/>
                <a:ea typeface="Inter Medium"/>
                <a:cs typeface="Inter Medium"/>
                <a:sym typeface="Inter Medium"/>
              </a:rPr>
              <a:t> &amp; </a:t>
            </a:r>
            <a:r>
              <a:rPr b="1" lang="fr" sz="1700">
                <a:solidFill>
                  <a:srgbClr val="C3FFFC"/>
                </a:solidFill>
                <a:latin typeface="Inter"/>
                <a:ea typeface="Inter"/>
                <a:cs typeface="Inter"/>
                <a:sym typeface="Inter"/>
              </a:rPr>
              <a:t>X_test</a:t>
            </a:r>
            <a:r>
              <a:rPr lang="fr" sz="1700">
                <a:solidFill>
                  <a:srgbClr val="C3FFFC"/>
                </a:solidFill>
                <a:latin typeface="Inter Medium"/>
                <a:ea typeface="Inter Medium"/>
                <a:cs typeface="Inter Medium"/>
                <a:sym typeface="Inter Medium"/>
              </a:rPr>
              <a:t> preprocessing</a:t>
            </a:r>
            <a:r>
              <a:rPr lang="fr" sz="1700">
                <a:solidFill>
                  <a:srgbClr val="C3FFFC"/>
                </a:solidFill>
                <a:latin typeface="Inter Medium"/>
                <a:ea typeface="Inter Medium"/>
                <a:cs typeface="Inter Medium"/>
                <a:sym typeface="Inter Medium"/>
              </a:rPr>
              <a:t> </a:t>
            </a:r>
            <a:r>
              <a:rPr lang="fr" sz="1500">
                <a:solidFill>
                  <a:srgbClr val="00DBD0"/>
                </a:solidFill>
                <a:latin typeface="Inter Medium"/>
                <a:ea typeface="Inter Medium"/>
                <a:cs typeface="Inter Medium"/>
                <a:sym typeface="Inter Medium"/>
              </a:rPr>
              <a:t>🔍</a:t>
            </a:r>
            <a:endParaRPr sz="1500">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511" name="Google Shape;51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12" name="Google Shape;512;p45"/>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13" name="Google Shape;513;p45"/>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514" name="Google Shape;514;p45"/>
          <p:cNvPicPr preferRelativeResize="0"/>
          <p:nvPr/>
        </p:nvPicPr>
        <p:blipFill rotWithShape="1">
          <a:blip r:embed="rId4">
            <a:alphaModFix/>
          </a:blip>
          <a:srcRect b="0" l="0" r="0" t="4924"/>
          <a:stretch/>
        </p:blipFill>
        <p:spPr>
          <a:xfrm>
            <a:off x="4509650" y="1267700"/>
            <a:ext cx="4421550" cy="3629849"/>
          </a:xfrm>
          <a:prstGeom prst="rect">
            <a:avLst/>
          </a:prstGeom>
          <a:noFill/>
          <a:ln cap="flat" cmpd="sng" w="28575">
            <a:solidFill>
              <a:srgbClr val="C3FFFC"/>
            </a:solidFill>
            <a:prstDash val="dash"/>
            <a:round/>
            <a:headEnd len="sm" w="sm" type="none"/>
            <a:tailEnd len="sm" w="sm" type="none"/>
          </a:ln>
        </p:spPr>
      </p:pic>
      <p:sp>
        <p:nvSpPr>
          <p:cNvPr id="515" name="Google Shape;515;p45"/>
          <p:cNvSpPr txBox="1"/>
          <p:nvPr/>
        </p:nvSpPr>
        <p:spPr>
          <a:xfrm>
            <a:off x="782675" y="3470050"/>
            <a:ext cx="26505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rPr>
              <a:t>Standard deviation</a:t>
            </a:r>
            <a:endParaRPr sz="1600">
              <a:solidFill>
                <a:schemeClr val="lt1"/>
              </a:solidFill>
            </a:endParaRPr>
          </a:p>
        </p:txBody>
      </p:sp>
      <p:sp>
        <p:nvSpPr>
          <p:cNvPr id="516" name="Google Shape;516;p45"/>
          <p:cNvSpPr txBox="1"/>
          <p:nvPr/>
        </p:nvSpPr>
        <p:spPr>
          <a:xfrm>
            <a:off x="689150" y="3950725"/>
            <a:ext cx="107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rPr>
              <a:t>Minimum</a:t>
            </a:r>
            <a:endParaRPr sz="1000">
              <a:solidFill>
                <a:schemeClr val="lt1"/>
              </a:solidFill>
            </a:endParaRPr>
          </a:p>
        </p:txBody>
      </p:sp>
      <p:sp>
        <p:nvSpPr>
          <p:cNvPr id="517" name="Google Shape;517;p45"/>
          <p:cNvSpPr txBox="1"/>
          <p:nvPr/>
        </p:nvSpPr>
        <p:spPr>
          <a:xfrm>
            <a:off x="965675" y="4548650"/>
            <a:ext cx="10764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rPr>
              <a:t>Maximum</a:t>
            </a:r>
            <a:endParaRPr sz="1600">
              <a:solidFill>
                <a:schemeClr val="lt1"/>
              </a:solidFill>
            </a:endParaRPr>
          </a:p>
        </p:txBody>
      </p:sp>
      <p:sp>
        <p:nvSpPr>
          <p:cNvPr id="518" name="Google Shape;518;p45"/>
          <p:cNvSpPr txBox="1"/>
          <p:nvPr/>
        </p:nvSpPr>
        <p:spPr>
          <a:xfrm>
            <a:off x="1447300" y="3059313"/>
            <a:ext cx="30000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rPr>
              <a:t>Averages (classic &amp; absolute)</a:t>
            </a:r>
            <a:endParaRPr sz="1600">
              <a:solidFill>
                <a:schemeClr val="lt1"/>
              </a:solidFill>
            </a:endParaRPr>
          </a:p>
        </p:txBody>
      </p:sp>
      <p:sp>
        <p:nvSpPr>
          <p:cNvPr id="519" name="Google Shape;519;p45"/>
          <p:cNvSpPr txBox="1"/>
          <p:nvPr/>
        </p:nvSpPr>
        <p:spPr>
          <a:xfrm>
            <a:off x="533375" y="2197525"/>
            <a:ext cx="3820500" cy="6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fr" sz="1600">
                <a:solidFill>
                  <a:schemeClr val="lt1"/>
                </a:solidFill>
              </a:rPr>
              <a:t>Statistical characteristics</a:t>
            </a:r>
            <a:r>
              <a:rPr lang="fr" sz="1600">
                <a:solidFill>
                  <a:schemeClr val="lt1"/>
                </a:solidFill>
              </a:rPr>
              <a:t> in the time domain for x, y and z</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520" name="Google Shape;520;p45"/>
          <p:cNvSpPr txBox="1"/>
          <p:nvPr>
            <p:ph type="title"/>
          </p:nvPr>
        </p:nvSpPr>
        <p:spPr>
          <a:xfrm>
            <a:off x="861775" y="11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endParaRPr sz="4100">
              <a:solidFill>
                <a:srgbClr val="000000"/>
              </a:solidFill>
            </a:endParaRPr>
          </a:p>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b="1" sz="1800">
              <a:solidFill>
                <a:schemeClr val="accent6"/>
              </a:solidFill>
              <a:latin typeface="Inter"/>
              <a:ea typeface="Inter"/>
              <a:cs typeface="Inter"/>
              <a:sym typeface="Inter"/>
            </a:endParaRPr>
          </a:p>
          <a:p>
            <a:pPr indent="0" lvl="0" marL="0" rtl="0" algn="l">
              <a:spcBef>
                <a:spcPts val="0"/>
              </a:spcBef>
              <a:spcAft>
                <a:spcPts val="0"/>
              </a:spcAft>
              <a:buNone/>
            </a:pPr>
            <a:r>
              <a:t/>
            </a:r>
            <a:endParaRPr sz="3000"/>
          </a:p>
        </p:txBody>
      </p:sp>
      <p:cxnSp>
        <p:nvCxnSpPr>
          <p:cNvPr id="521" name="Google Shape;521;p45"/>
          <p:cNvCxnSpPr/>
          <p:nvPr/>
        </p:nvCxnSpPr>
        <p:spPr>
          <a:xfrm>
            <a:off x="3616025" y="3429000"/>
            <a:ext cx="831300" cy="1132800"/>
          </a:xfrm>
          <a:prstGeom prst="straightConnector1">
            <a:avLst/>
          </a:prstGeom>
          <a:noFill/>
          <a:ln cap="flat" cmpd="sng" w="9525">
            <a:solidFill>
              <a:schemeClr val="lt1"/>
            </a:solidFill>
            <a:prstDash val="solid"/>
            <a:round/>
            <a:headEnd len="med" w="med" type="none"/>
            <a:tailEnd len="med" w="med" type="none"/>
          </a:ln>
        </p:spPr>
      </p:cxnSp>
      <p:cxnSp>
        <p:nvCxnSpPr>
          <p:cNvPr id="522" name="Google Shape;522;p45"/>
          <p:cNvCxnSpPr/>
          <p:nvPr/>
        </p:nvCxnSpPr>
        <p:spPr>
          <a:xfrm>
            <a:off x="2358725" y="3699175"/>
            <a:ext cx="2099100" cy="852000"/>
          </a:xfrm>
          <a:prstGeom prst="straightConnector1">
            <a:avLst/>
          </a:prstGeom>
          <a:noFill/>
          <a:ln cap="flat" cmpd="sng" w="9525">
            <a:solidFill>
              <a:schemeClr val="lt1"/>
            </a:solidFill>
            <a:prstDash val="solid"/>
            <a:round/>
            <a:headEnd len="med" w="med" type="none"/>
            <a:tailEnd len="med" w="med" type="none"/>
          </a:ln>
        </p:spPr>
      </p:cxnSp>
      <p:cxnSp>
        <p:nvCxnSpPr>
          <p:cNvPr id="523" name="Google Shape;523;p45"/>
          <p:cNvCxnSpPr>
            <a:stCxn id="516" idx="3"/>
          </p:cNvCxnSpPr>
          <p:nvPr/>
        </p:nvCxnSpPr>
        <p:spPr>
          <a:xfrm>
            <a:off x="1765550" y="4125175"/>
            <a:ext cx="2744100" cy="423600"/>
          </a:xfrm>
          <a:prstGeom prst="straightConnector1">
            <a:avLst/>
          </a:prstGeom>
          <a:noFill/>
          <a:ln cap="flat" cmpd="sng" w="9525">
            <a:solidFill>
              <a:schemeClr val="lt1"/>
            </a:solidFill>
            <a:prstDash val="solid"/>
            <a:round/>
            <a:headEnd len="med" w="med" type="none"/>
            <a:tailEnd len="med" w="med" type="none"/>
          </a:ln>
        </p:spPr>
      </p:cxnSp>
      <p:cxnSp>
        <p:nvCxnSpPr>
          <p:cNvPr id="524" name="Google Shape;524;p45"/>
          <p:cNvCxnSpPr>
            <a:stCxn id="517" idx="3"/>
          </p:cNvCxnSpPr>
          <p:nvPr/>
        </p:nvCxnSpPr>
        <p:spPr>
          <a:xfrm flipH="1" rot="10800000">
            <a:off x="2042075" y="4571900"/>
            <a:ext cx="2311800" cy="151200"/>
          </a:xfrm>
          <a:prstGeom prst="straightConnector1">
            <a:avLst/>
          </a:prstGeom>
          <a:noFill/>
          <a:ln cap="flat" cmpd="sng" w="9525">
            <a:solidFill>
              <a:schemeClr val="lt1"/>
            </a:solidFill>
            <a:prstDash val="solid"/>
            <a:round/>
            <a:headEnd len="med" w="med" type="none"/>
            <a:tailEnd len="med" w="med" type="none"/>
          </a:ln>
        </p:spPr>
      </p:cxnSp>
      <p:sp>
        <p:nvSpPr>
          <p:cNvPr id="525" name="Google Shape;525;p45"/>
          <p:cNvSpPr txBox="1"/>
          <p:nvPr/>
        </p:nvSpPr>
        <p:spPr>
          <a:xfrm>
            <a:off x="4140950" y="1165838"/>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2</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29" name="Shape 529"/>
        <p:cNvGrpSpPr/>
        <p:nvPr/>
      </p:nvGrpSpPr>
      <p:grpSpPr>
        <a:xfrm>
          <a:off x="0" y="0"/>
          <a:ext cx="0" cy="0"/>
          <a:chOff x="0" y="0"/>
          <a:chExt cx="0" cy="0"/>
        </a:xfrm>
      </p:grpSpPr>
      <p:sp>
        <p:nvSpPr>
          <p:cNvPr id="530" name="Google Shape;530;p46"/>
          <p:cNvSpPr txBox="1"/>
          <p:nvPr>
            <p:ph idx="1" type="body"/>
          </p:nvPr>
        </p:nvSpPr>
        <p:spPr>
          <a:xfrm>
            <a:off x="311700" y="1311800"/>
            <a:ext cx="8520600" cy="3257100"/>
          </a:xfrm>
          <a:prstGeom prst="rect">
            <a:avLst/>
          </a:prstGeom>
        </p:spPr>
        <p:txBody>
          <a:bodyPr anchorCtr="0" anchor="t" bIns="91425" lIns="91425" spcFirstLastPara="1" rIns="91425" wrap="square" tIns="91425">
            <a:noAutofit/>
          </a:bodyPr>
          <a:lstStyle/>
          <a:p>
            <a:pPr indent="-336550" lvl="0" marL="457200" rtl="0" algn="l">
              <a:lnSpc>
                <a:spcPct val="135714"/>
              </a:lnSpc>
              <a:spcBef>
                <a:spcPts val="0"/>
              </a:spcBef>
              <a:spcAft>
                <a:spcPts val="0"/>
              </a:spcAft>
              <a:buClr>
                <a:srgbClr val="C3FFFC"/>
              </a:buClr>
              <a:buSzPts val="1700"/>
              <a:buFont typeface="Inter Medium"/>
              <a:buChar char="●"/>
            </a:pPr>
            <a:r>
              <a:rPr lang="fr" sz="1700">
                <a:solidFill>
                  <a:srgbClr val="C3FFFC"/>
                </a:solidFill>
                <a:latin typeface="Inter Medium"/>
                <a:ea typeface="Inter Medium"/>
                <a:cs typeface="Inter Medium"/>
                <a:sym typeface="Inter Medium"/>
              </a:rPr>
              <a:t>Train &amp; test sets répartition ✂️</a:t>
            </a:r>
            <a:endParaRPr sz="2000">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531" name="Google Shape;53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32" name="Google Shape;532;p46"/>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33" name="Google Shape;533;p46"/>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534" name="Google Shape;534;p46"/>
          <p:cNvSpPr txBox="1"/>
          <p:nvPr>
            <p:ph type="title"/>
          </p:nvPr>
        </p:nvSpPr>
        <p:spPr>
          <a:xfrm>
            <a:off x="861775" y="209300"/>
            <a:ext cx="85206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t/>
            </a:r>
            <a:endParaRPr sz="3000"/>
          </a:p>
        </p:txBody>
      </p:sp>
      <p:pic>
        <p:nvPicPr>
          <p:cNvPr id="535" name="Google Shape;535;p46"/>
          <p:cNvPicPr preferRelativeResize="0"/>
          <p:nvPr/>
        </p:nvPicPr>
        <p:blipFill>
          <a:blip r:embed="rId4">
            <a:alphaModFix/>
          </a:blip>
          <a:stretch>
            <a:fillRect/>
          </a:stretch>
        </p:blipFill>
        <p:spPr>
          <a:xfrm>
            <a:off x="2539900" y="2207601"/>
            <a:ext cx="3863750" cy="878125"/>
          </a:xfrm>
          <a:prstGeom prst="rect">
            <a:avLst/>
          </a:prstGeom>
          <a:noFill/>
          <a:ln cap="flat" cmpd="sng" w="28575">
            <a:solidFill>
              <a:srgbClr val="C3FFFC"/>
            </a:solidFill>
            <a:prstDash val="dash"/>
            <a:round/>
            <a:headEnd len="sm" w="sm" type="none"/>
            <a:tailEnd len="sm" w="sm" type="none"/>
          </a:ln>
        </p:spPr>
      </p:pic>
      <p:pic>
        <p:nvPicPr>
          <p:cNvPr id="536" name="Google Shape;536;p46"/>
          <p:cNvPicPr preferRelativeResize="0"/>
          <p:nvPr/>
        </p:nvPicPr>
        <p:blipFill>
          <a:blip r:embed="rId5">
            <a:alphaModFix/>
          </a:blip>
          <a:stretch>
            <a:fillRect/>
          </a:stretch>
        </p:blipFill>
        <p:spPr>
          <a:xfrm>
            <a:off x="1669900" y="3517225"/>
            <a:ext cx="5603749" cy="878125"/>
          </a:xfrm>
          <a:prstGeom prst="rect">
            <a:avLst/>
          </a:prstGeom>
          <a:noFill/>
          <a:ln cap="flat" cmpd="sng" w="28575">
            <a:solidFill>
              <a:srgbClr val="C3FFFC"/>
            </a:solidFill>
            <a:prstDash val="dash"/>
            <a:round/>
            <a:headEnd len="sm" w="sm" type="none"/>
            <a:tailEnd len="sm" w="sm" type="none"/>
          </a:ln>
        </p:spPr>
      </p:pic>
      <p:sp>
        <p:nvSpPr>
          <p:cNvPr id="537" name="Google Shape;537;p46"/>
          <p:cNvSpPr txBox="1"/>
          <p:nvPr/>
        </p:nvSpPr>
        <p:spPr>
          <a:xfrm>
            <a:off x="2073150" y="2207588"/>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3</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
        <p:nvSpPr>
          <p:cNvPr id="538" name="Google Shape;538;p46"/>
          <p:cNvSpPr txBox="1"/>
          <p:nvPr/>
        </p:nvSpPr>
        <p:spPr>
          <a:xfrm>
            <a:off x="1635925" y="4395350"/>
            <a:ext cx="69723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Drop of most common </a:t>
            </a:r>
            <a:r>
              <a:rPr lang="fr" sz="1200">
                <a:solidFill>
                  <a:srgbClr val="D2E3FC"/>
                </a:solidFill>
                <a:latin typeface="Inter Medium"/>
                <a:ea typeface="Inter Medium"/>
                <a:cs typeface="Inter Medium"/>
                <a:sym typeface="Inter Medium"/>
              </a:rPr>
              <a:t>activity (created col) </a:t>
            </a:r>
            <a:r>
              <a:rPr lang="fr" sz="1200">
                <a:solidFill>
                  <a:srgbClr val="D2E3FC"/>
                </a:solidFill>
                <a:latin typeface="Inter Medium"/>
                <a:ea typeface="Inter Medium"/>
                <a:cs typeface="Inter Medium"/>
                <a:sym typeface="Inter Medium"/>
              </a:rPr>
              <a:t> to not bias data </a:t>
            </a:r>
            <a:endParaRPr sz="1200">
              <a:solidFill>
                <a:srgbClr val="D2E3FC"/>
              </a:solidFill>
              <a:latin typeface="Inter Medium"/>
              <a:ea typeface="Inter Medium"/>
              <a:cs typeface="Inter Medium"/>
              <a:sym typeface="Inter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42" name="Shape 542"/>
        <p:cNvGrpSpPr/>
        <p:nvPr/>
      </p:nvGrpSpPr>
      <p:grpSpPr>
        <a:xfrm>
          <a:off x="0" y="0"/>
          <a:ext cx="0" cy="0"/>
          <a:chOff x="0" y="0"/>
          <a:chExt cx="0" cy="0"/>
        </a:xfrm>
      </p:grpSpPr>
      <p:sp>
        <p:nvSpPr>
          <p:cNvPr id="543" name="Google Shape;543;p47"/>
          <p:cNvSpPr txBox="1"/>
          <p:nvPr>
            <p:ph idx="1" type="body"/>
          </p:nvPr>
        </p:nvSpPr>
        <p:spPr>
          <a:xfrm>
            <a:off x="311700" y="1311800"/>
            <a:ext cx="8520600" cy="3257100"/>
          </a:xfrm>
          <a:prstGeom prst="rect">
            <a:avLst/>
          </a:prstGeom>
        </p:spPr>
        <p:txBody>
          <a:bodyPr anchorCtr="0" anchor="t" bIns="91425" lIns="91425" spcFirstLastPara="1" rIns="91425" wrap="square" tIns="91425">
            <a:noAutofit/>
          </a:bodyPr>
          <a:lstStyle/>
          <a:p>
            <a:pPr indent="-349250" lvl="0" marL="457200" rtl="0" algn="l">
              <a:lnSpc>
                <a:spcPct val="135714"/>
              </a:lnSpc>
              <a:spcBef>
                <a:spcPts val="0"/>
              </a:spcBef>
              <a:spcAft>
                <a:spcPts val="0"/>
              </a:spcAft>
              <a:buClr>
                <a:srgbClr val="C3FFFC"/>
              </a:buClr>
              <a:buSzPts val="1900"/>
              <a:buFont typeface="Inter Medium"/>
              <a:buChar char="●"/>
            </a:pPr>
            <a:r>
              <a:rPr lang="fr" sz="1900">
                <a:solidFill>
                  <a:srgbClr val="C3FFFC"/>
                </a:solidFill>
                <a:latin typeface="Inter Medium"/>
                <a:ea typeface="Inter Medium"/>
                <a:cs typeface="Inter Medium"/>
                <a:sym typeface="Inter Medium"/>
              </a:rPr>
              <a:t>Preprocessing values</a:t>
            </a:r>
            <a:r>
              <a:rPr lang="fr" sz="1900">
                <a:solidFill>
                  <a:srgbClr val="C3FFFC"/>
                </a:solidFill>
                <a:latin typeface="Inter Medium"/>
                <a:ea typeface="Inter Medium"/>
                <a:cs typeface="Inter Medium"/>
                <a:sym typeface="Inter Medium"/>
              </a:rPr>
              <a:t> </a:t>
            </a:r>
            <a:r>
              <a:rPr lang="fr" sz="1900">
                <a:solidFill>
                  <a:srgbClr val="C3FFFC"/>
                </a:solidFill>
                <a:latin typeface="Inter Medium"/>
                <a:ea typeface="Inter Medium"/>
                <a:cs typeface="Inter Medium"/>
                <a:sym typeface="Inter Medium"/>
              </a:rPr>
              <a:t>🛠️</a:t>
            </a:r>
            <a:endParaRPr sz="2200">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544" name="Google Shape;54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45" name="Google Shape;545;p47"/>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46" name="Google Shape;546;p47"/>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547" name="Google Shape;547;p47"/>
          <p:cNvSpPr txBox="1"/>
          <p:nvPr>
            <p:ph type="title"/>
          </p:nvPr>
        </p:nvSpPr>
        <p:spPr>
          <a:xfrm>
            <a:off x="861775" y="209300"/>
            <a:ext cx="85206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t/>
            </a:r>
            <a:endParaRPr sz="3000"/>
          </a:p>
        </p:txBody>
      </p:sp>
      <p:sp>
        <p:nvSpPr>
          <p:cNvPr id="548" name="Google Shape;548;p47"/>
          <p:cNvSpPr txBox="1"/>
          <p:nvPr/>
        </p:nvSpPr>
        <p:spPr>
          <a:xfrm>
            <a:off x="5897025" y="209288"/>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3 .</a:t>
            </a:r>
            <a:endParaRPr b="1" sz="1500">
              <a:solidFill>
                <a:schemeClr val="accent6"/>
              </a:solidFill>
              <a:latin typeface="Inter"/>
              <a:ea typeface="Inter"/>
              <a:cs typeface="Inter"/>
              <a:sym typeface="Inter"/>
            </a:endParaRPr>
          </a:p>
        </p:txBody>
      </p:sp>
      <p:pic>
        <p:nvPicPr>
          <p:cNvPr id="549" name="Google Shape;549;p47"/>
          <p:cNvPicPr preferRelativeResize="0"/>
          <p:nvPr/>
        </p:nvPicPr>
        <p:blipFill>
          <a:blip r:embed="rId4">
            <a:alphaModFix/>
          </a:blip>
          <a:stretch>
            <a:fillRect/>
          </a:stretch>
        </p:blipFill>
        <p:spPr>
          <a:xfrm>
            <a:off x="1017625" y="2034426"/>
            <a:ext cx="6166476" cy="2239600"/>
          </a:xfrm>
          <a:prstGeom prst="rect">
            <a:avLst/>
          </a:prstGeom>
          <a:noFill/>
          <a:ln cap="flat" cmpd="sng" w="28575">
            <a:solidFill>
              <a:srgbClr val="C3FFFC"/>
            </a:solidFill>
            <a:prstDash val="dash"/>
            <a:round/>
            <a:headEnd len="sm" w="sm" type="none"/>
            <a:tailEnd len="sm" w="sm" type="none"/>
          </a:ln>
        </p:spPr>
      </p:pic>
      <p:sp>
        <p:nvSpPr>
          <p:cNvPr id="550" name="Google Shape;550;p47"/>
          <p:cNvSpPr txBox="1"/>
          <p:nvPr/>
        </p:nvSpPr>
        <p:spPr>
          <a:xfrm>
            <a:off x="614425" y="1951263"/>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4</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
        <p:nvSpPr>
          <p:cNvPr id="551" name="Google Shape;551;p47"/>
          <p:cNvSpPr txBox="1"/>
          <p:nvPr/>
        </p:nvSpPr>
        <p:spPr>
          <a:xfrm>
            <a:off x="861775" y="4274025"/>
            <a:ext cx="6972300" cy="6201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No </a:t>
            </a:r>
            <a:r>
              <a:rPr lang="fr" sz="1200">
                <a:solidFill>
                  <a:srgbClr val="D2E3FC"/>
                </a:solidFill>
                <a:latin typeface="Inter Medium"/>
                <a:ea typeface="Inter Medium"/>
                <a:cs typeface="Inter Medium"/>
                <a:sym typeface="Inter Medium"/>
              </a:rPr>
              <a:t>missing</a:t>
            </a:r>
            <a:r>
              <a:rPr lang="fr" sz="1200">
                <a:solidFill>
                  <a:srgbClr val="D2E3FC"/>
                </a:solidFill>
                <a:latin typeface="Inter Medium"/>
                <a:ea typeface="Inter Medium"/>
                <a:cs typeface="Inter Medium"/>
                <a:sym typeface="Inter Medium"/>
              </a:rPr>
              <a:t> values so no need to do imputations </a:t>
            </a:r>
            <a:endParaRPr sz="1200">
              <a:solidFill>
                <a:srgbClr val="D2E3FC"/>
              </a:solidFill>
              <a:latin typeface="Inter Medium"/>
              <a:ea typeface="Inter Medium"/>
              <a:cs typeface="Inter Medium"/>
              <a:sym typeface="Inter Medium"/>
            </a:endParaRPr>
          </a:p>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We just </a:t>
            </a:r>
            <a:r>
              <a:rPr lang="fr" sz="1200">
                <a:solidFill>
                  <a:srgbClr val="D2E3FC"/>
                </a:solidFill>
                <a:latin typeface="Inter Medium"/>
                <a:ea typeface="Inter Medium"/>
                <a:cs typeface="Inter Medium"/>
                <a:sym typeface="Inter Medium"/>
              </a:rPr>
              <a:t>instantiate</a:t>
            </a:r>
            <a:r>
              <a:rPr lang="fr" sz="1200">
                <a:solidFill>
                  <a:srgbClr val="D2E3FC"/>
                </a:solidFill>
                <a:latin typeface="Inter Medium"/>
                <a:ea typeface="Inter Medium"/>
                <a:cs typeface="Inter Medium"/>
                <a:sym typeface="Inter Medium"/>
              </a:rPr>
              <a:t> OneHotEncoder() &amp; StandardScaler()</a:t>
            </a:r>
            <a:endParaRPr sz="1200">
              <a:solidFill>
                <a:srgbClr val="D2E3FC"/>
              </a:solidFill>
              <a:latin typeface="Inter Medium"/>
              <a:ea typeface="Inter Medium"/>
              <a:cs typeface="Inter Medium"/>
              <a:sym typeface="Inter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55" name="Shape 555"/>
        <p:cNvGrpSpPr/>
        <p:nvPr/>
      </p:nvGrpSpPr>
      <p:grpSpPr>
        <a:xfrm>
          <a:off x="0" y="0"/>
          <a:ext cx="0" cy="0"/>
          <a:chOff x="0" y="0"/>
          <a:chExt cx="0" cy="0"/>
        </a:xfrm>
      </p:grpSpPr>
      <p:sp>
        <p:nvSpPr>
          <p:cNvPr id="556" name="Google Shape;556;p48"/>
          <p:cNvSpPr txBox="1"/>
          <p:nvPr>
            <p:ph idx="1" type="body"/>
          </p:nvPr>
        </p:nvSpPr>
        <p:spPr>
          <a:xfrm>
            <a:off x="311700" y="1311800"/>
            <a:ext cx="8520600" cy="3257100"/>
          </a:xfrm>
          <a:prstGeom prst="rect">
            <a:avLst/>
          </a:prstGeom>
        </p:spPr>
        <p:txBody>
          <a:bodyPr anchorCtr="0" anchor="t" bIns="91425" lIns="91425" spcFirstLastPara="1" rIns="91425" wrap="square" tIns="91425">
            <a:noAutofit/>
          </a:bodyPr>
          <a:lstStyle/>
          <a:p>
            <a:pPr indent="-349250" lvl="0" marL="457200" rtl="0" algn="l">
              <a:lnSpc>
                <a:spcPct val="135714"/>
              </a:lnSpc>
              <a:spcBef>
                <a:spcPts val="0"/>
              </a:spcBef>
              <a:spcAft>
                <a:spcPts val="0"/>
              </a:spcAft>
              <a:buClr>
                <a:srgbClr val="C3FFFC"/>
              </a:buClr>
              <a:buSzPts val="1900"/>
              <a:buFont typeface="Inter Medium"/>
              <a:buChar char="●"/>
            </a:pPr>
            <a:r>
              <a:rPr lang="fr" sz="1900">
                <a:solidFill>
                  <a:srgbClr val="C3FFFC"/>
                </a:solidFill>
                <a:latin typeface="Inter Medium"/>
                <a:ea typeface="Inter Medium"/>
                <a:cs typeface="Inter Medium"/>
                <a:sym typeface="Inter Medium"/>
              </a:rPr>
              <a:t>The model </a:t>
            </a:r>
            <a:r>
              <a:rPr lang="fr" sz="1900">
                <a:solidFill>
                  <a:srgbClr val="C3FFFC"/>
                </a:solidFill>
                <a:latin typeface="Inter Medium"/>
                <a:ea typeface="Inter Medium"/>
                <a:cs typeface="Inter Medium"/>
                <a:sym typeface="Inter Medium"/>
              </a:rPr>
              <a:t>🚀</a:t>
            </a:r>
            <a:endParaRPr sz="2200">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557" name="Google Shape;55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58" name="Google Shape;558;p48"/>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59" name="Google Shape;559;p48"/>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560" name="Google Shape;560;p48"/>
          <p:cNvSpPr txBox="1"/>
          <p:nvPr>
            <p:ph type="title"/>
          </p:nvPr>
        </p:nvSpPr>
        <p:spPr>
          <a:xfrm>
            <a:off x="861775" y="209300"/>
            <a:ext cx="85206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t/>
            </a:r>
            <a:endParaRPr sz="3000"/>
          </a:p>
        </p:txBody>
      </p:sp>
      <p:sp>
        <p:nvSpPr>
          <p:cNvPr id="561" name="Google Shape;561;p48"/>
          <p:cNvSpPr txBox="1"/>
          <p:nvPr/>
        </p:nvSpPr>
        <p:spPr>
          <a:xfrm>
            <a:off x="5897025" y="209288"/>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3 .</a:t>
            </a:r>
            <a:endParaRPr b="1" sz="1500">
              <a:solidFill>
                <a:schemeClr val="accent6"/>
              </a:solidFill>
              <a:latin typeface="Inter"/>
              <a:ea typeface="Inter"/>
              <a:cs typeface="Inter"/>
              <a:sym typeface="Inter"/>
            </a:endParaRPr>
          </a:p>
        </p:txBody>
      </p:sp>
      <p:pic>
        <p:nvPicPr>
          <p:cNvPr id="562" name="Google Shape;562;p48"/>
          <p:cNvPicPr preferRelativeResize="0"/>
          <p:nvPr/>
        </p:nvPicPr>
        <p:blipFill>
          <a:blip r:embed="rId4">
            <a:alphaModFix/>
          </a:blip>
          <a:stretch>
            <a:fillRect/>
          </a:stretch>
        </p:blipFill>
        <p:spPr>
          <a:xfrm>
            <a:off x="1738598" y="2159500"/>
            <a:ext cx="5206525" cy="2690750"/>
          </a:xfrm>
          <a:prstGeom prst="rect">
            <a:avLst/>
          </a:prstGeom>
          <a:noFill/>
          <a:ln cap="flat" cmpd="sng" w="28575">
            <a:solidFill>
              <a:srgbClr val="C3FFFC"/>
            </a:solidFill>
            <a:prstDash val="dash"/>
            <a:round/>
            <a:headEnd len="sm" w="sm" type="none"/>
            <a:tailEnd len="sm" w="sm" type="none"/>
          </a:ln>
        </p:spPr>
      </p:pic>
      <p:sp>
        <p:nvSpPr>
          <p:cNvPr id="563" name="Google Shape;563;p48"/>
          <p:cNvSpPr txBox="1"/>
          <p:nvPr/>
        </p:nvSpPr>
        <p:spPr>
          <a:xfrm>
            <a:off x="3470575" y="2774375"/>
            <a:ext cx="569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64" name="Google Shape;564;p48"/>
          <p:cNvSpPr txBox="1"/>
          <p:nvPr/>
        </p:nvSpPr>
        <p:spPr>
          <a:xfrm>
            <a:off x="5507175" y="3668000"/>
            <a:ext cx="365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65" name="Google Shape;565;p48"/>
          <p:cNvSpPr txBox="1"/>
          <p:nvPr/>
        </p:nvSpPr>
        <p:spPr>
          <a:xfrm>
            <a:off x="1655475" y="1811400"/>
            <a:ext cx="4332900" cy="6201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Classical model of Logistic Regression </a:t>
            </a:r>
            <a:endParaRPr sz="1200">
              <a:solidFill>
                <a:srgbClr val="D2E3FC"/>
              </a:solidFill>
              <a:latin typeface="Inter Medium"/>
              <a:ea typeface="Inter Medium"/>
              <a:cs typeface="Inter Medium"/>
              <a:sym typeface="Inter Medium"/>
            </a:endParaRPr>
          </a:p>
          <a:p>
            <a:pPr indent="0" lvl="0" marL="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p:txBody>
      </p:sp>
      <p:sp>
        <p:nvSpPr>
          <p:cNvPr id="566" name="Google Shape;566;p48"/>
          <p:cNvSpPr txBox="1"/>
          <p:nvPr/>
        </p:nvSpPr>
        <p:spPr>
          <a:xfrm>
            <a:off x="1316525" y="2034913"/>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5</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70" name="Shape 570"/>
        <p:cNvGrpSpPr/>
        <p:nvPr/>
      </p:nvGrpSpPr>
      <p:grpSpPr>
        <a:xfrm>
          <a:off x="0" y="0"/>
          <a:ext cx="0" cy="0"/>
          <a:chOff x="0" y="0"/>
          <a:chExt cx="0" cy="0"/>
        </a:xfrm>
      </p:grpSpPr>
      <p:sp>
        <p:nvSpPr>
          <p:cNvPr id="571" name="Google Shape;571;p49"/>
          <p:cNvSpPr txBox="1"/>
          <p:nvPr>
            <p:ph idx="1" type="body"/>
          </p:nvPr>
        </p:nvSpPr>
        <p:spPr>
          <a:xfrm>
            <a:off x="311700" y="1311800"/>
            <a:ext cx="8520600" cy="539700"/>
          </a:xfrm>
          <a:prstGeom prst="rect">
            <a:avLst/>
          </a:prstGeom>
        </p:spPr>
        <p:txBody>
          <a:bodyPr anchorCtr="0" anchor="t" bIns="91425" lIns="91425" spcFirstLastPara="1" rIns="91425" wrap="square" tIns="91425">
            <a:noAutofit/>
          </a:bodyPr>
          <a:lstStyle/>
          <a:p>
            <a:pPr indent="-342900" lvl="0" marL="457200" rtl="0" algn="l">
              <a:lnSpc>
                <a:spcPct val="135714"/>
              </a:lnSpc>
              <a:spcBef>
                <a:spcPts val="0"/>
              </a:spcBef>
              <a:spcAft>
                <a:spcPts val="0"/>
              </a:spcAft>
              <a:buClr>
                <a:srgbClr val="C3FFFC"/>
              </a:buClr>
              <a:buSzPts val="1800"/>
              <a:buFont typeface="Inter Medium"/>
              <a:buChar char="●"/>
            </a:pPr>
            <a:r>
              <a:rPr lang="fr" sz="1900">
                <a:solidFill>
                  <a:srgbClr val="C3FFFC"/>
                </a:solidFill>
                <a:latin typeface="Inter Medium"/>
                <a:ea typeface="Inter Medium"/>
                <a:cs typeface="Inter Medium"/>
                <a:sym typeface="Inter Medium"/>
              </a:rPr>
              <a:t>Performances</a:t>
            </a:r>
            <a:r>
              <a:rPr lang="fr">
                <a:solidFill>
                  <a:srgbClr val="C3FFFC"/>
                </a:solidFill>
                <a:latin typeface="Inter Medium"/>
                <a:ea typeface="Inter Medium"/>
                <a:cs typeface="Inter Medium"/>
                <a:sym typeface="Inter Medium"/>
              </a:rPr>
              <a:t> </a:t>
            </a:r>
            <a:r>
              <a:rPr lang="fr">
                <a:solidFill>
                  <a:srgbClr val="00DBD0"/>
                </a:solidFill>
                <a:latin typeface="Inter Medium"/>
                <a:ea typeface="Inter Medium"/>
                <a:cs typeface="Inter Medium"/>
                <a:sym typeface="Inter Medium"/>
              </a:rPr>
              <a:t>🔍</a:t>
            </a:r>
            <a:endParaRPr>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a:solidFill>
                <a:schemeClr val="accent6"/>
              </a:solidFill>
              <a:latin typeface="Inter Medium"/>
              <a:ea typeface="Inter Medium"/>
              <a:cs typeface="Inter Medium"/>
              <a:sym typeface="Inter Medium"/>
            </a:endParaRPr>
          </a:p>
          <a:p>
            <a:pPr indent="0" lvl="0" marL="0" rtl="0" algn="l">
              <a:spcBef>
                <a:spcPts val="0"/>
              </a:spcBef>
              <a:spcAft>
                <a:spcPts val="1600"/>
              </a:spcAft>
              <a:buNone/>
            </a:pPr>
            <a:r>
              <a:t/>
            </a:r>
            <a:endParaRPr>
              <a:solidFill>
                <a:schemeClr val="accent6"/>
              </a:solidFill>
              <a:latin typeface="Inter Medium"/>
              <a:ea typeface="Inter Medium"/>
              <a:cs typeface="Inter Medium"/>
              <a:sym typeface="Inter Medium"/>
            </a:endParaRPr>
          </a:p>
        </p:txBody>
      </p:sp>
      <p:sp>
        <p:nvSpPr>
          <p:cNvPr id="572" name="Google Shape;57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73" name="Google Shape;573;p49"/>
          <p:cNvPicPr preferRelativeResize="0"/>
          <p:nvPr/>
        </p:nvPicPr>
        <p:blipFill rotWithShape="1">
          <a:blip r:embed="rId3">
            <a:alphaModFix/>
          </a:blip>
          <a:srcRect b="0" l="0" r="0" t="0"/>
          <a:stretch/>
        </p:blipFill>
        <p:spPr>
          <a:xfrm>
            <a:off x="283675" y="388400"/>
            <a:ext cx="578094" cy="393600"/>
          </a:xfrm>
          <a:prstGeom prst="rect">
            <a:avLst/>
          </a:prstGeom>
          <a:noFill/>
          <a:ln>
            <a:noFill/>
          </a:ln>
        </p:spPr>
      </p:pic>
      <p:sp>
        <p:nvSpPr>
          <p:cNvPr id="574" name="Google Shape;574;p49"/>
          <p:cNvSpPr txBox="1"/>
          <p:nvPr/>
        </p:nvSpPr>
        <p:spPr>
          <a:xfrm>
            <a:off x="694512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575" name="Google Shape;575;p49"/>
          <p:cNvSpPr txBox="1"/>
          <p:nvPr>
            <p:ph type="title"/>
          </p:nvPr>
        </p:nvSpPr>
        <p:spPr>
          <a:xfrm>
            <a:off x="861775" y="209300"/>
            <a:ext cx="85206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700" u="sng">
                <a:solidFill>
                  <a:schemeClr val="lt1"/>
                </a:solidFill>
                <a:latin typeface="Inter SemiBold"/>
                <a:ea typeface="Inter SemiBold"/>
                <a:cs typeface="Inter SemiBold"/>
                <a:sym typeface="Inter SemiBold"/>
              </a:rPr>
              <a:t>Logistic Regression </a:t>
            </a:r>
            <a:r>
              <a:rPr lang="fr" sz="2700">
                <a:solidFill>
                  <a:srgbClr val="0E3449"/>
                </a:solidFill>
                <a:latin typeface="Inter SemiBold"/>
                <a:ea typeface="Inter SemiBold"/>
                <a:cs typeface="Inter SemiBold"/>
                <a:sym typeface="Inter SemiBold"/>
              </a:rPr>
              <a:t> 🤖</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rPr b="1" lang="fr" sz="1800">
                <a:solidFill>
                  <a:schemeClr val="accent6"/>
                </a:solidFill>
                <a:latin typeface="Inter"/>
                <a:ea typeface="Inter"/>
                <a:cs typeface="Inter"/>
                <a:sym typeface="Inter"/>
              </a:rPr>
              <a:t>Supervised model</a:t>
            </a:r>
            <a:endParaRPr sz="27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t/>
            </a:r>
            <a:endParaRPr sz="3000"/>
          </a:p>
        </p:txBody>
      </p:sp>
      <p:pic>
        <p:nvPicPr>
          <p:cNvPr id="576" name="Google Shape;576;p49"/>
          <p:cNvPicPr preferRelativeResize="0"/>
          <p:nvPr/>
        </p:nvPicPr>
        <p:blipFill>
          <a:blip r:embed="rId4">
            <a:alphaModFix/>
          </a:blip>
          <a:stretch>
            <a:fillRect/>
          </a:stretch>
        </p:blipFill>
        <p:spPr>
          <a:xfrm>
            <a:off x="726700" y="2412525"/>
            <a:ext cx="3291725" cy="2250700"/>
          </a:xfrm>
          <a:prstGeom prst="rect">
            <a:avLst/>
          </a:prstGeom>
          <a:noFill/>
          <a:ln cap="flat" cmpd="sng" w="28575">
            <a:solidFill>
              <a:srgbClr val="C3FFFC"/>
            </a:solidFill>
            <a:prstDash val="dash"/>
            <a:round/>
            <a:headEnd len="sm" w="sm" type="none"/>
            <a:tailEnd len="sm" w="sm" type="none"/>
          </a:ln>
        </p:spPr>
      </p:pic>
      <p:pic>
        <p:nvPicPr>
          <p:cNvPr id="577" name="Google Shape;577;p49"/>
          <p:cNvPicPr preferRelativeResize="0"/>
          <p:nvPr/>
        </p:nvPicPr>
        <p:blipFill>
          <a:blip r:embed="rId5">
            <a:alphaModFix/>
          </a:blip>
          <a:stretch>
            <a:fillRect/>
          </a:stretch>
        </p:blipFill>
        <p:spPr>
          <a:xfrm>
            <a:off x="4461775" y="1192602"/>
            <a:ext cx="4193874" cy="3522573"/>
          </a:xfrm>
          <a:prstGeom prst="rect">
            <a:avLst/>
          </a:prstGeom>
          <a:noFill/>
          <a:ln cap="flat" cmpd="sng" w="28575">
            <a:solidFill>
              <a:srgbClr val="C3FFFC"/>
            </a:solidFill>
            <a:prstDash val="dash"/>
            <a:round/>
            <a:headEnd len="sm" w="sm" type="none"/>
            <a:tailEnd len="sm" w="sm" type="none"/>
          </a:ln>
        </p:spPr>
      </p:pic>
      <p:sp>
        <p:nvSpPr>
          <p:cNvPr id="578" name="Google Shape;578;p49"/>
          <p:cNvSpPr txBox="1"/>
          <p:nvPr/>
        </p:nvSpPr>
        <p:spPr>
          <a:xfrm>
            <a:off x="571500" y="2008825"/>
            <a:ext cx="2421000" cy="6201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Classification report </a:t>
            </a:r>
            <a:endParaRPr sz="1200">
              <a:solidFill>
                <a:srgbClr val="D2E3FC"/>
              </a:solidFill>
              <a:latin typeface="Inter Medium"/>
              <a:ea typeface="Inter Medium"/>
              <a:cs typeface="Inter Medium"/>
              <a:sym typeface="Inter Medium"/>
            </a:endParaRPr>
          </a:p>
          <a:p>
            <a:pPr indent="0" lvl="0" marL="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p:txBody>
      </p:sp>
      <p:sp>
        <p:nvSpPr>
          <p:cNvPr id="579" name="Google Shape;579;p49"/>
          <p:cNvSpPr txBox="1"/>
          <p:nvPr/>
        </p:nvSpPr>
        <p:spPr>
          <a:xfrm>
            <a:off x="4278438" y="782000"/>
            <a:ext cx="4194000" cy="6201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rgbClr val="D2E3FC"/>
              </a:buClr>
              <a:buSzPts val="1200"/>
              <a:buFont typeface="Inter Medium"/>
              <a:buChar char="➔"/>
            </a:pPr>
            <a:r>
              <a:rPr lang="fr" sz="1200">
                <a:solidFill>
                  <a:srgbClr val="D2E3FC"/>
                </a:solidFill>
                <a:latin typeface="Inter Medium"/>
                <a:ea typeface="Inter Medium"/>
                <a:cs typeface="Inter Medium"/>
                <a:sym typeface="Inter Medium"/>
              </a:rPr>
              <a:t>Confusion Matrix of the model </a:t>
            </a:r>
            <a:endParaRPr sz="1200">
              <a:solidFill>
                <a:srgbClr val="D2E3FC"/>
              </a:solidFill>
              <a:latin typeface="Inter Medium"/>
              <a:ea typeface="Inter Medium"/>
              <a:cs typeface="Inter Medium"/>
              <a:sym typeface="Inter Medium"/>
            </a:endParaRPr>
          </a:p>
          <a:p>
            <a:pPr indent="0" lvl="0" marL="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p:txBody>
      </p:sp>
      <p:sp>
        <p:nvSpPr>
          <p:cNvPr id="580" name="Google Shape;580;p49"/>
          <p:cNvSpPr txBox="1"/>
          <p:nvPr/>
        </p:nvSpPr>
        <p:spPr>
          <a:xfrm>
            <a:off x="4081750" y="1123063"/>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6 .</a:t>
            </a:r>
            <a:endParaRPr b="1" sz="1500">
              <a:solidFill>
                <a:schemeClr val="accent6"/>
              </a:solidFill>
              <a:latin typeface="Inter"/>
              <a:ea typeface="Inter"/>
              <a:cs typeface="Inter"/>
              <a:sym typeface="Inter"/>
            </a:endParaRPr>
          </a:p>
        </p:txBody>
      </p:sp>
      <p:sp>
        <p:nvSpPr>
          <p:cNvPr id="581" name="Google Shape;581;p49"/>
          <p:cNvSpPr txBox="1"/>
          <p:nvPr/>
        </p:nvSpPr>
        <p:spPr>
          <a:xfrm>
            <a:off x="311700" y="2341788"/>
            <a:ext cx="548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500">
                <a:solidFill>
                  <a:schemeClr val="accent6"/>
                </a:solidFill>
                <a:latin typeface="Inter"/>
                <a:ea typeface="Inter"/>
                <a:cs typeface="Inter"/>
                <a:sym typeface="Inter"/>
              </a:rPr>
              <a:t>7</a:t>
            </a:r>
            <a:r>
              <a:rPr b="1" lang="fr" sz="1500">
                <a:solidFill>
                  <a:schemeClr val="accent6"/>
                </a:solidFill>
                <a:latin typeface="Inter"/>
                <a:ea typeface="Inter"/>
                <a:cs typeface="Inter"/>
                <a:sym typeface="Inter"/>
              </a:rPr>
              <a:t> .</a:t>
            </a:r>
            <a:endParaRPr b="1" sz="1500">
              <a:solidFill>
                <a:schemeClr val="accent6"/>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585" name="Shape 585"/>
        <p:cNvGrpSpPr/>
        <p:nvPr/>
      </p:nvGrpSpPr>
      <p:grpSpPr>
        <a:xfrm>
          <a:off x="0" y="0"/>
          <a:ext cx="0" cy="0"/>
          <a:chOff x="0" y="0"/>
          <a:chExt cx="0" cy="0"/>
        </a:xfrm>
      </p:grpSpPr>
      <p:sp>
        <p:nvSpPr>
          <p:cNvPr id="586" name="Google Shape;586;p50"/>
          <p:cNvSpPr txBox="1"/>
          <p:nvPr>
            <p:ph idx="4294967295" type="ctrTitle"/>
          </p:nvPr>
        </p:nvSpPr>
        <p:spPr>
          <a:xfrm>
            <a:off x="1040275" y="1495250"/>
            <a:ext cx="76491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5600">
                <a:solidFill>
                  <a:srgbClr val="0E3449"/>
                </a:solidFill>
                <a:latin typeface="Inter"/>
                <a:ea typeface="Inter"/>
                <a:cs typeface="Inter"/>
                <a:sym typeface="Inter"/>
              </a:rPr>
              <a:t>Adaboost Classifier</a:t>
            </a:r>
            <a:r>
              <a:rPr b="1" lang="fr" sz="5600">
                <a:solidFill>
                  <a:srgbClr val="0E3449"/>
                </a:solidFill>
                <a:latin typeface="Inter"/>
                <a:ea typeface="Inter"/>
                <a:cs typeface="Inter"/>
                <a:sym typeface="Inter"/>
              </a:rPr>
              <a:t> </a:t>
            </a:r>
            <a:endParaRPr b="1" sz="5600">
              <a:solidFill>
                <a:srgbClr val="0E3449"/>
              </a:solidFill>
              <a:latin typeface="Inter"/>
              <a:ea typeface="Inter"/>
              <a:cs typeface="Inter"/>
              <a:sym typeface="Inter"/>
            </a:endParaRPr>
          </a:p>
        </p:txBody>
      </p:sp>
      <p:pic>
        <p:nvPicPr>
          <p:cNvPr id="587" name="Google Shape;587;p50"/>
          <p:cNvPicPr preferRelativeResize="0"/>
          <p:nvPr/>
        </p:nvPicPr>
        <p:blipFill>
          <a:blip r:embed="rId3">
            <a:alphaModFix/>
          </a:blip>
          <a:stretch>
            <a:fillRect/>
          </a:stretch>
        </p:blipFill>
        <p:spPr>
          <a:xfrm>
            <a:off x="3918625" y="3006625"/>
            <a:ext cx="4599299" cy="2136876"/>
          </a:xfrm>
          <a:prstGeom prst="rect">
            <a:avLst/>
          </a:prstGeom>
          <a:noFill/>
          <a:ln>
            <a:noFill/>
          </a:ln>
        </p:spPr>
      </p:pic>
      <p:sp>
        <p:nvSpPr>
          <p:cNvPr id="588" name="Google Shape;588;p50"/>
          <p:cNvSpPr txBox="1"/>
          <p:nvPr>
            <p:ph idx="4294967295" type="ctrTitle"/>
          </p:nvPr>
        </p:nvSpPr>
        <p:spPr>
          <a:xfrm>
            <a:off x="1096652" y="2411500"/>
            <a:ext cx="60369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0E3449"/>
                </a:solidFill>
                <a:latin typeface="Inter Medium"/>
                <a:ea typeface="Inter Medium"/>
                <a:cs typeface="Inter Medium"/>
                <a:sym typeface="Inter Medium"/>
              </a:rPr>
              <a:t>Combined with Logistic Regression</a:t>
            </a:r>
            <a:endParaRPr sz="2400">
              <a:solidFill>
                <a:srgbClr val="0E3449"/>
              </a:solidFill>
              <a:latin typeface="Inter Medium"/>
              <a:ea typeface="Inter Medium"/>
              <a:cs typeface="Inter Medium"/>
              <a:sym typeface="Inter Medium"/>
            </a:endParaRPr>
          </a:p>
        </p:txBody>
      </p:sp>
      <p:pic>
        <p:nvPicPr>
          <p:cNvPr id="589" name="Google Shape;589;p50"/>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590" name="Google Shape;59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91" name="Google Shape;591;p50"/>
          <p:cNvSpPr txBox="1"/>
          <p:nvPr/>
        </p:nvSpPr>
        <p:spPr>
          <a:xfrm>
            <a:off x="69094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592" name="Google Shape;592;p50"/>
          <p:cNvSpPr txBox="1"/>
          <p:nvPr/>
        </p:nvSpPr>
        <p:spPr>
          <a:xfrm>
            <a:off x="1176275" y="3546700"/>
            <a:ext cx="2182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900">
                <a:solidFill>
                  <a:schemeClr val="accent6"/>
                </a:solidFill>
                <a:latin typeface="Inter"/>
                <a:ea typeface="Inter"/>
                <a:cs typeface="Inter"/>
                <a:sym typeface="Inter"/>
              </a:rPr>
              <a:t>Ensemble </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596" name="Shape 596"/>
        <p:cNvGrpSpPr/>
        <p:nvPr/>
      </p:nvGrpSpPr>
      <p:grpSpPr>
        <a:xfrm>
          <a:off x="0" y="0"/>
          <a:ext cx="0" cy="0"/>
          <a:chOff x="0" y="0"/>
          <a:chExt cx="0" cy="0"/>
        </a:xfrm>
      </p:grpSpPr>
      <p:sp>
        <p:nvSpPr>
          <p:cNvPr id="597" name="Google Shape;597;p51"/>
          <p:cNvSpPr txBox="1"/>
          <p:nvPr>
            <p:ph type="title"/>
          </p:nvPr>
        </p:nvSpPr>
        <p:spPr>
          <a:xfrm>
            <a:off x="702075" y="138175"/>
            <a:ext cx="85206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700" u="sng">
                <a:solidFill>
                  <a:schemeClr val="lt1"/>
                </a:solidFill>
                <a:latin typeface="Inter SemiBold"/>
                <a:ea typeface="Inter SemiBold"/>
                <a:cs typeface="Inter SemiBold"/>
                <a:sym typeface="Inter SemiBold"/>
              </a:rPr>
              <a:t>Adaboost classifier</a:t>
            </a:r>
            <a:r>
              <a:rPr lang="fr" sz="2700">
                <a:solidFill>
                  <a:schemeClr val="lt1"/>
                </a:solidFill>
                <a:latin typeface="Inter SemiBold"/>
                <a:ea typeface="Inter SemiBold"/>
                <a:cs typeface="Inter SemiBold"/>
                <a:sym typeface="Inter SemiBold"/>
              </a:rPr>
              <a:t> </a:t>
            </a:r>
            <a:r>
              <a:rPr lang="fr" sz="1600">
                <a:solidFill>
                  <a:schemeClr val="lt1"/>
                </a:solidFill>
                <a:latin typeface="Inter SemiBold"/>
                <a:ea typeface="Inter SemiBold"/>
                <a:cs typeface="Inter SemiBold"/>
                <a:sym typeface="Inter SemiBold"/>
              </a:rPr>
              <a:t>w/ Logistic Regression</a:t>
            </a:r>
            <a:r>
              <a:rPr lang="fr" sz="2500">
                <a:solidFill>
                  <a:srgbClr val="0E3449"/>
                </a:solidFill>
                <a:latin typeface="Inter SemiBold"/>
                <a:ea typeface="Inter SemiBold"/>
                <a:cs typeface="Inter SemiBold"/>
                <a:sym typeface="Inter SemiBold"/>
              </a:rPr>
              <a:t> </a:t>
            </a:r>
            <a:r>
              <a:rPr lang="fr" sz="2700">
                <a:solidFill>
                  <a:srgbClr val="0E3449"/>
                </a:solidFill>
                <a:latin typeface="Inter SemiBold"/>
                <a:ea typeface="Inter SemiBold"/>
                <a:cs typeface="Inter SemiBold"/>
                <a:sym typeface="Inter SemiBold"/>
              </a:rPr>
              <a:t>⚙️ </a:t>
            </a:r>
            <a:endParaRPr sz="2500">
              <a:solidFill>
                <a:srgbClr val="0E3449"/>
              </a:solidFill>
              <a:latin typeface="Inter SemiBold"/>
              <a:ea typeface="Inter SemiBold"/>
              <a:cs typeface="Inter SemiBold"/>
              <a:sym typeface="Inter SemiBold"/>
            </a:endParaRPr>
          </a:p>
          <a:p>
            <a:pPr indent="0" lvl="0" marL="0" rtl="0" algn="l">
              <a:spcBef>
                <a:spcPts val="0"/>
              </a:spcBef>
              <a:spcAft>
                <a:spcPts val="0"/>
              </a:spcAft>
              <a:buNone/>
            </a:pPr>
            <a:r>
              <a:t/>
            </a:r>
            <a:endParaRPr b="1" sz="200">
              <a:solidFill>
                <a:schemeClr val="accent6"/>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fr" sz="1800">
                <a:solidFill>
                  <a:schemeClr val="accent6"/>
                </a:solidFill>
                <a:latin typeface="Inter"/>
                <a:ea typeface="Inter"/>
                <a:cs typeface="Inter"/>
                <a:sym typeface="Inter"/>
              </a:rPr>
              <a:t>Ensemble technic</a:t>
            </a:r>
            <a:endParaRPr/>
          </a:p>
        </p:txBody>
      </p:sp>
      <p:sp>
        <p:nvSpPr>
          <p:cNvPr id="598" name="Google Shape;598;p51"/>
          <p:cNvSpPr txBox="1"/>
          <p:nvPr>
            <p:ph idx="1" type="body"/>
          </p:nvPr>
        </p:nvSpPr>
        <p:spPr>
          <a:xfrm>
            <a:off x="190275" y="1114425"/>
            <a:ext cx="8520600" cy="3807600"/>
          </a:xfrm>
          <a:prstGeom prst="rect">
            <a:avLst/>
          </a:prstGeom>
        </p:spPr>
        <p:txBody>
          <a:bodyPr anchorCtr="0" anchor="t" bIns="91425" lIns="91425" spcFirstLastPara="1" rIns="91425" wrap="square" tIns="91425">
            <a:noAutofit/>
          </a:bodyPr>
          <a:lstStyle/>
          <a:p>
            <a:pPr indent="-317500" lvl="0" marL="457200" rtl="0" algn="l">
              <a:lnSpc>
                <a:spcPct val="135714"/>
              </a:lnSpc>
              <a:spcBef>
                <a:spcPts val="0"/>
              </a:spcBef>
              <a:spcAft>
                <a:spcPts val="0"/>
              </a:spcAft>
              <a:buClr>
                <a:srgbClr val="C3FFFC"/>
              </a:buClr>
              <a:buSzPts val="1400"/>
              <a:buFont typeface="Inter Medium"/>
              <a:buChar char="●"/>
            </a:pPr>
            <a:r>
              <a:rPr lang="fr">
                <a:solidFill>
                  <a:srgbClr val="C3FFFC"/>
                </a:solidFill>
                <a:latin typeface="Inter Medium"/>
                <a:ea typeface="Inter Medium"/>
                <a:cs typeface="Inter Medium"/>
                <a:sym typeface="Inter Medium"/>
              </a:rPr>
              <a:t>The model </a:t>
            </a:r>
            <a:r>
              <a:rPr lang="fr" sz="1900">
                <a:solidFill>
                  <a:srgbClr val="C3FFFC"/>
                </a:solidFill>
                <a:latin typeface="Inter Medium"/>
                <a:ea typeface="Inter Medium"/>
                <a:cs typeface="Inter Medium"/>
                <a:sym typeface="Inter Medium"/>
              </a:rPr>
              <a:t>🚀 </a:t>
            </a:r>
            <a:r>
              <a:rPr lang="fr">
                <a:solidFill>
                  <a:srgbClr val="C3FFFC"/>
                </a:solidFill>
                <a:latin typeface="Inter Medium"/>
                <a:ea typeface="Inter Medium"/>
                <a:cs typeface="Inter Medium"/>
                <a:sym typeface="Inter Medium"/>
              </a:rPr>
              <a:t>&amp; Performances 🔍</a:t>
            </a:r>
            <a:endParaRPr sz="1200">
              <a:solidFill>
                <a:srgbClr val="00DBD0"/>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200">
              <a:solidFill>
                <a:schemeClr val="accent6"/>
              </a:solidFill>
              <a:latin typeface="Inter Medium"/>
              <a:ea typeface="Inter Medium"/>
              <a:cs typeface="Inter Medium"/>
              <a:sym typeface="Inter Medium"/>
            </a:endParaRPr>
          </a:p>
          <a:p>
            <a:pPr indent="0" lvl="0" marL="0" rtl="0" algn="l">
              <a:lnSpc>
                <a:spcPct val="100000"/>
              </a:lnSpc>
              <a:spcBef>
                <a:spcPts val="0"/>
              </a:spcBef>
              <a:spcAft>
                <a:spcPts val="0"/>
              </a:spcAft>
              <a:buNone/>
            </a:pPr>
            <a:r>
              <a:t/>
            </a:r>
            <a:endParaRPr sz="1400">
              <a:solidFill>
                <a:schemeClr val="accent6"/>
              </a:solidFill>
              <a:latin typeface="Inter Medium"/>
              <a:ea typeface="Inter Medium"/>
              <a:cs typeface="Inter Medium"/>
              <a:sym typeface="Inter Medium"/>
            </a:endParaRPr>
          </a:p>
          <a:p>
            <a:pPr indent="0" lvl="0" marL="457200" rtl="0" algn="l">
              <a:lnSpc>
                <a:spcPct val="135714"/>
              </a:lnSpc>
              <a:spcBef>
                <a:spcPts val="0"/>
              </a:spcBef>
              <a:spcAft>
                <a:spcPts val="0"/>
              </a:spcAft>
              <a:buNone/>
            </a:pPr>
            <a:r>
              <a:t/>
            </a:r>
            <a:endParaRPr b="1" sz="1200">
              <a:solidFill>
                <a:srgbClr val="8E7CC3"/>
              </a:solidFill>
              <a:latin typeface="Inter"/>
              <a:ea typeface="Inter"/>
              <a:cs typeface="Inter"/>
              <a:sym typeface="Inter"/>
            </a:endParaRPr>
          </a:p>
          <a:p>
            <a:pPr indent="0" lvl="0" marL="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a:p>
            <a:pPr indent="0" lvl="0" marL="45720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a:p>
            <a:pPr indent="0" lvl="0" marL="0" rtl="0" algn="l">
              <a:lnSpc>
                <a:spcPct val="135714"/>
              </a:lnSpc>
              <a:spcBef>
                <a:spcPts val="0"/>
              </a:spcBef>
              <a:spcAft>
                <a:spcPts val="0"/>
              </a:spcAft>
              <a:buNone/>
            </a:pPr>
            <a:r>
              <a:t/>
            </a:r>
            <a:endParaRPr sz="1200">
              <a:solidFill>
                <a:srgbClr val="D2E3FC"/>
              </a:solidFill>
              <a:latin typeface="Inter Medium"/>
              <a:ea typeface="Inter Medium"/>
              <a:cs typeface="Inter Medium"/>
              <a:sym typeface="Inter Medium"/>
            </a:endParaRPr>
          </a:p>
          <a:p>
            <a:pPr indent="0" lvl="0" marL="0" rtl="0" algn="l">
              <a:spcBef>
                <a:spcPts val="0"/>
              </a:spcBef>
              <a:spcAft>
                <a:spcPts val="1600"/>
              </a:spcAft>
              <a:buNone/>
            </a:pPr>
            <a:r>
              <a:t/>
            </a:r>
            <a:endParaRPr/>
          </a:p>
        </p:txBody>
      </p:sp>
      <p:sp>
        <p:nvSpPr>
          <p:cNvPr id="599" name="Google Shape;59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600" name="Google Shape;600;p51"/>
          <p:cNvPicPr preferRelativeResize="0"/>
          <p:nvPr/>
        </p:nvPicPr>
        <p:blipFill rotWithShape="1">
          <a:blip r:embed="rId3">
            <a:alphaModFix/>
          </a:blip>
          <a:srcRect b="0" l="0" r="0" t="0"/>
          <a:stretch/>
        </p:blipFill>
        <p:spPr>
          <a:xfrm>
            <a:off x="123975" y="307800"/>
            <a:ext cx="578094" cy="393600"/>
          </a:xfrm>
          <a:prstGeom prst="rect">
            <a:avLst/>
          </a:prstGeom>
          <a:noFill/>
          <a:ln>
            <a:noFill/>
          </a:ln>
        </p:spPr>
      </p:pic>
      <p:sp>
        <p:nvSpPr>
          <p:cNvPr id="601" name="Google Shape;601;p51"/>
          <p:cNvSpPr txBox="1"/>
          <p:nvPr/>
        </p:nvSpPr>
        <p:spPr>
          <a:xfrm>
            <a:off x="69094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602" name="Google Shape;602;p51"/>
          <p:cNvPicPr preferRelativeResize="0"/>
          <p:nvPr/>
        </p:nvPicPr>
        <p:blipFill rotWithShape="1">
          <a:blip r:embed="rId4">
            <a:alphaModFix/>
          </a:blip>
          <a:srcRect b="28093" l="0" r="12831" t="0"/>
          <a:stretch/>
        </p:blipFill>
        <p:spPr>
          <a:xfrm>
            <a:off x="605124" y="2223050"/>
            <a:ext cx="3734725" cy="2440174"/>
          </a:xfrm>
          <a:prstGeom prst="rect">
            <a:avLst/>
          </a:prstGeom>
          <a:noFill/>
          <a:ln cap="flat" cmpd="sng" w="28575">
            <a:solidFill>
              <a:srgbClr val="C3FFFC"/>
            </a:solidFill>
            <a:prstDash val="dash"/>
            <a:round/>
            <a:headEnd len="sm" w="sm" type="none"/>
            <a:tailEnd len="sm" w="sm" type="none"/>
          </a:ln>
        </p:spPr>
      </p:pic>
      <p:sp>
        <p:nvSpPr>
          <p:cNvPr id="603" name="Google Shape;603;p51"/>
          <p:cNvSpPr txBox="1"/>
          <p:nvPr/>
        </p:nvSpPr>
        <p:spPr>
          <a:xfrm>
            <a:off x="508588" y="1745613"/>
            <a:ext cx="4194000" cy="583800"/>
          </a:xfrm>
          <a:prstGeom prst="rect">
            <a:avLst/>
          </a:prstGeom>
          <a:noFill/>
          <a:ln>
            <a:noFill/>
          </a:ln>
        </p:spPr>
        <p:txBody>
          <a:bodyPr anchorCtr="0" anchor="t" bIns="91425" lIns="91425" spcFirstLastPara="1" rIns="91425" wrap="square" tIns="91425">
            <a:spAutoFit/>
          </a:bodyPr>
          <a:lstStyle/>
          <a:p>
            <a:pPr indent="-298450" lvl="0" marL="457200" rtl="0" algn="l">
              <a:lnSpc>
                <a:spcPct val="135714"/>
              </a:lnSpc>
              <a:spcBef>
                <a:spcPts val="0"/>
              </a:spcBef>
              <a:spcAft>
                <a:spcPts val="0"/>
              </a:spcAft>
              <a:buClr>
                <a:srgbClr val="8E7CC3"/>
              </a:buClr>
              <a:buSzPts val="1100"/>
              <a:buFont typeface="Inter Medium"/>
              <a:buChar char="➔"/>
            </a:pPr>
            <a:r>
              <a:rPr lang="fr" sz="1100">
                <a:solidFill>
                  <a:srgbClr val="8E7CC3"/>
                </a:solidFill>
                <a:latin typeface="Inter Medium"/>
                <a:ea typeface="Inter Medium"/>
                <a:cs typeface="Inter Medium"/>
                <a:sym typeface="Inter Medium"/>
              </a:rPr>
              <a:t>Code for </a:t>
            </a:r>
            <a:r>
              <a:rPr lang="fr" sz="1100">
                <a:solidFill>
                  <a:srgbClr val="8E7CC3"/>
                </a:solidFill>
                <a:latin typeface="Inter Medium"/>
                <a:ea typeface="Inter Medium"/>
                <a:cs typeface="Inter Medium"/>
                <a:sym typeface="Inter Medium"/>
              </a:rPr>
              <a:t>launching</a:t>
            </a:r>
            <a:r>
              <a:rPr lang="fr" sz="1100">
                <a:solidFill>
                  <a:srgbClr val="8E7CC3"/>
                </a:solidFill>
                <a:latin typeface="Inter Medium"/>
                <a:ea typeface="Inter Medium"/>
                <a:cs typeface="Inter Medium"/>
                <a:sym typeface="Inter Medium"/>
              </a:rPr>
              <a:t> the algorithm</a:t>
            </a:r>
            <a:endParaRPr b="1" sz="1100">
              <a:solidFill>
                <a:srgbClr val="8E7CC3"/>
              </a:solidFill>
              <a:latin typeface="Inter"/>
              <a:ea typeface="Inter"/>
              <a:cs typeface="Inter"/>
              <a:sym typeface="Inter"/>
            </a:endParaRPr>
          </a:p>
          <a:p>
            <a:pPr indent="0" lvl="0" marL="0" rtl="0" algn="l">
              <a:lnSpc>
                <a:spcPct val="135714"/>
              </a:lnSpc>
              <a:spcBef>
                <a:spcPts val="0"/>
              </a:spcBef>
              <a:spcAft>
                <a:spcPts val="0"/>
              </a:spcAft>
              <a:buNone/>
            </a:pPr>
            <a:r>
              <a:t/>
            </a:r>
            <a:endParaRPr sz="1100">
              <a:solidFill>
                <a:srgbClr val="D2E3FC"/>
              </a:solidFill>
              <a:latin typeface="Inter Medium"/>
              <a:ea typeface="Inter Medium"/>
              <a:cs typeface="Inter Medium"/>
              <a:sym typeface="Inter Medium"/>
            </a:endParaRPr>
          </a:p>
        </p:txBody>
      </p:sp>
      <p:pic>
        <p:nvPicPr>
          <p:cNvPr id="604" name="Google Shape;604;p51"/>
          <p:cNvPicPr preferRelativeResize="0"/>
          <p:nvPr/>
        </p:nvPicPr>
        <p:blipFill>
          <a:blip r:embed="rId5">
            <a:alphaModFix/>
          </a:blip>
          <a:stretch>
            <a:fillRect/>
          </a:stretch>
        </p:blipFill>
        <p:spPr>
          <a:xfrm>
            <a:off x="5540563" y="3228350"/>
            <a:ext cx="2248325" cy="1434875"/>
          </a:xfrm>
          <a:prstGeom prst="rect">
            <a:avLst/>
          </a:prstGeom>
          <a:noFill/>
          <a:ln cap="flat" cmpd="sng" w="28575">
            <a:solidFill>
              <a:srgbClr val="C3FFFC"/>
            </a:solidFill>
            <a:prstDash val="dash"/>
            <a:round/>
            <a:headEnd len="sm" w="sm" type="none"/>
            <a:tailEnd len="sm" w="sm" type="none"/>
          </a:ln>
        </p:spPr>
      </p:pic>
      <p:sp>
        <p:nvSpPr>
          <p:cNvPr id="605" name="Google Shape;605;p51"/>
          <p:cNvSpPr txBox="1"/>
          <p:nvPr/>
        </p:nvSpPr>
        <p:spPr>
          <a:xfrm>
            <a:off x="5162888" y="2939350"/>
            <a:ext cx="4194000" cy="474900"/>
          </a:xfrm>
          <a:prstGeom prst="rect">
            <a:avLst/>
          </a:prstGeom>
          <a:noFill/>
          <a:ln>
            <a:noFill/>
          </a:ln>
        </p:spPr>
        <p:txBody>
          <a:bodyPr anchorCtr="0" anchor="t" bIns="91425" lIns="91425" spcFirstLastPara="1" rIns="91425" wrap="square" tIns="91425">
            <a:spAutoFit/>
          </a:bodyPr>
          <a:lstStyle/>
          <a:p>
            <a:pPr indent="-279400" lvl="0" marL="457200" rtl="0" algn="l">
              <a:lnSpc>
                <a:spcPct val="135714"/>
              </a:lnSpc>
              <a:spcBef>
                <a:spcPts val="0"/>
              </a:spcBef>
              <a:spcAft>
                <a:spcPts val="0"/>
              </a:spcAft>
              <a:buClr>
                <a:srgbClr val="8E7CC3"/>
              </a:buClr>
              <a:buSzPts val="800"/>
              <a:buFont typeface="Inter Medium"/>
              <a:buChar char="➔"/>
            </a:pPr>
            <a:r>
              <a:rPr lang="fr" sz="800">
                <a:solidFill>
                  <a:srgbClr val="8E7CC3"/>
                </a:solidFill>
                <a:latin typeface="Inter Medium"/>
                <a:ea typeface="Inter Medium"/>
                <a:cs typeface="Inter Medium"/>
                <a:sym typeface="Inter Medium"/>
              </a:rPr>
              <a:t>Classification report of the model </a:t>
            </a:r>
            <a:endParaRPr b="1" sz="800">
              <a:solidFill>
                <a:srgbClr val="8E7CC3"/>
              </a:solidFill>
              <a:latin typeface="Inter"/>
              <a:ea typeface="Inter"/>
              <a:cs typeface="Inter"/>
              <a:sym typeface="Inter"/>
            </a:endParaRPr>
          </a:p>
          <a:p>
            <a:pPr indent="0" lvl="0" marL="0" rtl="0" algn="l">
              <a:lnSpc>
                <a:spcPct val="135714"/>
              </a:lnSpc>
              <a:spcBef>
                <a:spcPts val="0"/>
              </a:spcBef>
              <a:spcAft>
                <a:spcPts val="0"/>
              </a:spcAft>
              <a:buNone/>
            </a:pPr>
            <a:r>
              <a:t/>
            </a:r>
            <a:endParaRPr sz="800">
              <a:solidFill>
                <a:srgbClr val="D2E3FC"/>
              </a:solidFill>
              <a:latin typeface="Inter Medium"/>
              <a:ea typeface="Inter Medium"/>
              <a:cs typeface="Inter Medium"/>
              <a:sym typeface="Inter Medium"/>
            </a:endParaRPr>
          </a:p>
        </p:txBody>
      </p:sp>
      <p:sp>
        <p:nvSpPr>
          <p:cNvPr id="606" name="Google Shape;606;p51"/>
          <p:cNvSpPr txBox="1"/>
          <p:nvPr/>
        </p:nvSpPr>
        <p:spPr>
          <a:xfrm>
            <a:off x="5114925" y="1745625"/>
            <a:ext cx="3681600" cy="138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fr" sz="1000" u="sng">
                <a:solidFill>
                  <a:schemeClr val="lt1"/>
                </a:solidFill>
                <a:latin typeface="Inter"/>
                <a:ea typeface="Inter"/>
                <a:cs typeface="Inter"/>
                <a:sym typeface="Inter"/>
              </a:rPr>
              <a:t>Raison d</a:t>
            </a:r>
            <a:r>
              <a:rPr b="1" lang="fr" sz="1000" u="sng">
                <a:solidFill>
                  <a:schemeClr val="lt1"/>
                </a:solidFill>
                <a:latin typeface="Inter"/>
                <a:ea typeface="Inter"/>
                <a:cs typeface="Inter"/>
                <a:sym typeface="Inter"/>
              </a:rPr>
              <a:t>écroissance</a:t>
            </a:r>
            <a:r>
              <a:rPr b="1" lang="fr" sz="1000" u="sng">
                <a:solidFill>
                  <a:schemeClr val="lt1"/>
                </a:solidFill>
                <a:latin typeface="Inter"/>
                <a:ea typeface="Inter"/>
                <a:cs typeface="Inter"/>
                <a:sym typeface="Inter"/>
              </a:rPr>
              <a:t> des performances d’AdaBoost ? </a:t>
            </a:r>
            <a:r>
              <a:rPr b="1" lang="fr" sz="1000">
                <a:solidFill>
                  <a:schemeClr val="lt1"/>
                </a:solidFill>
                <a:latin typeface="Inter"/>
                <a:ea typeface="Inter"/>
                <a:cs typeface="Inter"/>
                <a:sym typeface="Inter"/>
              </a:rPr>
              <a:t>📉</a:t>
            </a:r>
            <a:endParaRPr sz="800">
              <a:solidFill>
                <a:schemeClr val="lt1"/>
              </a:solidFill>
              <a:latin typeface="Inter Medium"/>
              <a:ea typeface="Inter Medium"/>
              <a:cs typeface="Inter Medium"/>
              <a:sym typeface="Inter Medium"/>
            </a:endParaRPr>
          </a:p>
          <a:p>
            <a:pPr indent="-279400" lvl="0" marL="457200" rtl="0" algn="l">
              <a:lnSpc>
                <a:spcPct val="135714"/>
              </a:lnSpc>
              <a:spcBef>
                <a:spcPts val="0"/>
              </a:spcBef>
              <a:spcAft>
                <a:spcPts val="0"/>
              </a:spcAft>
              <a:buClr>
                <a:schemeClr val="lt1"/>
              </a:buClr>
              <a:buSzPts val="800"/>
              <a:buFont typeface="Inter Medium"/>
              <a:buChar char="●"/>
            </a:pPr>
            <a:r>
              <a:rPr lang="fr" sz="800">
                <a:solidFill>
                  <a:schemeClr val="lt1"/>
                </a:solidFill>
                <a:latin typeface="Inter Medium"/>
                <a:ea typeface="Inter Medium"/>
                <a:cs typeface="Inter Medium"/>
                <a:sym typeface="Inter Medium"/>
              </a:rPr>
              <a:t>Inadéquation du modèle donné à ingéré </a:t>
            </a:r>
            <a:endParaRPr sz="800">
              <a:solidFill>
                <a:schemeClr val="lt1"/>
              </a:solidFill>
              <a:latin typeface="Inter Medium"/>
              <a:ea typeface="Inter Medium"/>
              <a:cs typeface="Inter Medium"/>
              <a:sym typeface="Inter Medium"/>
            </a:endParaRPr>
          </a:p>
          <a:p>
            <a:pPr indent="-279400" lvl="0" marL="457200" rtl="0" algn="l">
              <a:lnSpc>
                <a:spcPct val="135714"/>
              </a:lnSpc>
              <a:spcBef>
                <a:spcPts val="0"/>
              </a:spcBef>
              <a:spcAft>
                <a:spcPts val="0"/>
              </a:spcAft>
              <a:buClr>
                <a:schemeClr val="lt1"/>
              </a:buClr>
              <a:buSzPts val="800"/>
              <a:buFont typeface="Inter Medium"/>
              <a:buChar char="●"/>
            </a:pPr>
            <a:r>
              <a:rPr lang="fr" sz="800">
                <a:solidFill>
                  <a:schemeClr val="lt1"/>
                </a:solidFill>
                <a:latin typeface="Inter Medium"/>
                <a:ea typeface="Inter Medium"/>
                <a:cs typeface="Inter Medium"/>
                <a:sym typeface="Inter Medium"/>
              </a:rPr>
              <a:t>Plutôt qu’une Logistic Regression : un RNN / CNN aurait été plus adapté </a:t>
            </a:r>
            <a:endParaRPr sz="800">
              <a:solidFill>
                <a:schemeClr val="lt1"/>
              </a:solidFill>
              <a:latin typeface="Inter Medium"/>
              <a:ea typeface="Inter Medium"/>
              <a:cs typeface="Inter Medium"/>
              <a:sym typeface="Inter Medium"/>
            </a:endParaRPr>
          </a:p>
          <a:p>
            <a:pPr indent="-279400" lvl="0" marL="457200" rtl="0" algn="l">
              <a:lnSpc>
                <a:spcPct val="135714"/>
              </a:lnSpc>
              <a:spcBef>
                <a:spcPts val="0"/>
              </a:spcBef>
              <a:spcAft>
                <a:spcPts val="0"/>
              </a:spcAft>
              <a:buClr>
                <a:schemeClr val="lt1"/>
              </a:buClr>
              <a:buSzPts val="800"/>
              <a:buFont typeface="Inter Medium"/>
              <a:buChar char="●"/>
            </a:pPr>
            <a:r>
              <a:rPr lang="fr" sz="800">
                <a:solidFill>
                  <a:schemeClr val="lt1"/>
                </a:solidFill>
                <a:latin typeface="Inter Medium"/>
                <a:ea typeface="Inter Medium"/>
                <a:cs typeface="Inter Medium"/>
                <a:sym typeface="Inter Medium"/>
              </a:rPr>
              <a:t>Problématique</a:t>
            </a:r>
            <a:r>
              <a:rPr lang="fr" sz="800">
                <a:solidFill>
                  <a:schemeClr val="lt1"/>
                </a:solidFill>
                <a:latin typeface="Inter Medium"/>
                <a:ea typeface="Inter Medium"/>
                <a:cs typeface="Inter Medium"/>
                <a:sym typeface="Inter Medium"/>
              </a:rPr>
              <a:t> : </a:t>
            </a:r>
            <a:r>
              <a:rPr b="1" lang="fr" sz="800">
                <a:solidFill>
                  <a:schemeClr val="lt1"/>
                </a:solidFill>
                <a:latin typeface="Inter"/>
                <a:ea typeface="Inter"/>
                <a:cs typeface="Inter"/>
                <a:sym typeface="Inter"/>
              </a:rPr>
              <a:t>RNN combiné avec Adaboost</a:t>
            </a:r>
            <a:r>
              <a:rPr lang="fr" sz="800">
                <a:solidFill>
                  <a:schemeClr val="lt1"/>
                </a:solidFill>
                <a:latin typeface="Inter Medium"/>
                <a:ea typeface="Inter Medium"/>
                <a:cs typeface="Inter Medium"/>
                <a:sym typeface="Inter Medium"/>
              </a:rPr>
              <a:t> </a:t>
            </a:r>
            <a:r>
              <a:rPr lang="fr" sz="800">
                <a:solidFill>
                  <a:schemeClr val="lt1"/>
                </a:solidFill>
                <a:latin typeface="Inter Medium"/>
                <a:ea typeface="Inter Medium"/>
                <a:cs typeface="Inter Medium"/>
                <a:sym typeface="Inter Medium"/>
              </a:rPr>
              <a:t>nécessite</a:t>
            </a:r>
            <a:r>
              <a:rPr lang="fr" sz="800">
                <a:solidFill>
                  <a:schemeClr val="lt1"/>
                </a:solidFill>
                <a:latin typeface="Inter Medium"/>
                <a:ea typeface="Inter Medium"/>
                <a:cs typeface="Inter Medium"/>
                <a:sym typeface="Inter Medium"/>
              </a:rPr>
              <a:t> beaucoup de capacité computationnelle</a:t>
            </a:r>
            <a:endParaRPr sz="800">
              <a:solidFill>
                <a:schemeClr val="lt1"/>
              </a:solidFill>
              <a:latin typeface="Inter Medium"/>
              <a:ea typeface="Inter Medium"/>
              <a:cs typeface="Inter Medium"/>
              <a:sym typeface="Inter Medium"/>
            </a:endParaRPr>
          </a:p>
          <a:p>
            <a:pPr indent="0" lvl="0" marL="0" rtl="0" algn="l">
              <a:lnSpc>
                <a:spcPct val="135714"/>
              </a:lnSpc>
              <a:spcBef>
                <a:spcPts val="0"/>
              </a:spcBef>
              <a:spcAft>
                <a:spcPts val="0"/>
              </a:spcAft>
              <a:buNone/>
            </a:pPr>
            <a:r>
              <a:t/>
            </a:r>
            <a:endParaRPr sz="1000">
              <a:solidFill>
                <a:srgbClr val="D2E3FC"/>
              </a:solidFill>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idx="4294967295" type="ctrTitle"/>
          </p:nvPr>
        </p:nvSpPr>
        <p:spPr>
          <a:xfrm>
            <a:off x="1192664" y="40330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u="sng">
                <a:solidFill>
                  <a:srgbClr val="0E3449"/>
                </a:solidFill>
                <a:latin typeface="Inter SemiBold"/>
                <a:ea typeface="Inter SemiBold"/>
                <a:cs typeface="Inter SemiBold"/>
                <a:sym typeface="Inter SemiBold"/>
              </a:rPr>
              <a:t>Problématique </a:t>
            </a:r>
            <a:endParaRPr sz="2500" u="sng">
              <a:solidFill>
                <a:srgbClr val="0E3449"/>
              </a:solidFill>
              <a:latin typeface="Inter SemiBold"/>
              <a:ea typeface="Inter SemiBold"/>
              <a:cs typeface="Inter SemiBold"/>
              <a:sym typeface="Inter SemiBold"/>
            </a:endParaRPr>
          </a:p>
        </p:txBody>
      </p:sp>
      <p:sp>
        <p:nvSpPr>
          <p:cNvPr id="88" name="Google Shape;88;p16"/>
          <p:cNvSpPr txBox="1"/>
          <p:nvPr>
            <p:ph idx="4294967295" type="ctrTitle"/>
          </p:nvPr>
        </p:nvSpPr>
        <p:spPr>
          <a:xfrm>
            <a:off x="822750" y="1068125"/>
            <a:ext cx="46137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4B5258"/>
                </a:solidFill>
                <a:latin typeface="Inter Medium"/>
                <a:ea typeface="Inter Medium"/>
                <a:cs typeface="Inter Medium"/>
                <a:sym typeface="Inter Medium"/>
              </a:rPr>
              <a:t>Maintenir un niveau optimal de performance et condition physique </a:t>
            </a:r>
            <a:r>
              <a:rPr lang="fr" sz="1300">
                <a:solidFill>
                  <a:srgbClr val="4B5258"/>
                </a:solidFill>
                <a:latin typeface="Inter Medium"/>
                <a:ea typeface="Inter Medium"/>
                <a:cs typeface="Inter Medium"/>
                <a:sym typeface="Inter Medium"/>
              </a:rPr>
              <a:t>pendant</a:t>
            </a:r>
            <a:r>
              <a:rPr lang="fr" sz="1300">
                <a:solidFill>
                  <a:srgbClr val="4B5258"/>
                </a:solidFill>
                <a:latin typeface="Inter Medium"/>
                <a:ea typeface="Inter Medium"/>
                <a:cs typeface="Inter Medium"/>
                <a:sym typeface="Inter Medium"/>
              </a:rPr>
              <a:t> les périodes de repos</a:t>
            </a:r>
            <a:endParaRPr sz="1300">
              <a:solidFill>
                <a:srgbClr val="4B5258"/>
              </a:solidFill>
              <a:latin typeface="Inter Medium"/>
              <a:ea typeface="Inter Medium"/>
              <a:cs typeface="Inter Medium"/>
              <a:sym typeface="Inter Medium"/>
            </a:endParaRPr>
          </a:p>
        </p:txBody>
      </p:sp>
      <p:sp>
        <p:nvSpPr>
          <p:cNvPr id="89" name="Google Shape;89;p16"/>
          <p:cNvSpPr/>
          <p:nvPr/>
        </p:nvSpPr>
        <p:spPr>
          <a:xfrm rot="-355994">
            <a:off x="559852" y="1976134"/>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idx="4294967295" type="ctrTitle"/>
          </p:nvPr>
        </p:nvSpPr>
        <p:spPr>
          <a:xfrm>
            <a:off x="822739" y="1732959"/>
            <a:ext cx="5315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300">
                <a:solidFill>
                  <a:srgbClr val="4B5258"/>
                </a:solidFill>
                <a:latin typeface="Inter Medium"/>
                <a:ea typeface="Inter Medium"/>
                <a:cs typeface="Inter Medium"/>
                <a:sym typeface="Inter Medium"/>
              </a:rPr>
              <a:t>Maximisation du temps de </a:t>
            </a:r>
            <a:r>
              <a:rPr lang="fr" sz="1300">
                <a:solidFill>
                  <a:srgbClr val="4B5258"/>
                </a:solidFill>
                <a:latin typeface="Inter Medium"/>
                <a:ea typeface="Inter Medium"/>
                <a:cs typeface="Inter Medium"/>
                <a:sym typeface="Inter Medium"/>
              </a:rPr>
              <a:t>récupération</a:t>
            </a:r>
            <a:r>
              <a:rPr lang="fr" sz="1300">
                <a:solidFill>
                  <a:srgbClr val="4B5258"/>
                </a:solidFill>
                <a:latin typeface="Inter Medium"/>
                <a:ea typeface="Inter Medium"/>
                <a:cs typeface="Inter Medium"/>
                <a:sym typeface="Inter Medium"/>
              </a:rPr>
              <a:t>.</a:t>
            </a:r>
            <a:endParaRPr sz="1300">
              <a:solidFill>
                <a:srgbClr val="4B5258"/>
              </a:solidFill>
              <a:latin typeface="Inter Medium"/>
              <a:ea typeface="Inter Medium"/>
              <a:cs typeface="Inter Medium"/>
              <a:sym typeface="Inter Medium"/>
            </a:endParaRPr>
          </a:p>
        </p:txBody>
      </p:sp>
      <p:sp>
        <p:nvSpPr>
          <p:cNvPr id="91" name="Google Shape;91;p16"/>
          <p:cNvSpPr/>
          <p:nvPr/>
        </p:nvSpPr>
        <p:spPr>
          <a:xfrm rot="-355994">
            <a:off x="559852" y="1179584"/>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ph idx="4294967295" type="ctrTitle"/>
          </p:nvPr>
        </p:nvSpPr>
        <p:spPr>
          <a:xfrm>
            <a:off x="822750" y="2305200"/>
            <a:ext cx="43941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300">
                <a:solidFill>
                  <a:srgbClr val="4B5258"/>
                </a:solidFill>
                <a:latin typeface="Inter Medium"/>
                <a:ea typeface="Inter Medium"/>
                <a:cs typeface="Inter Medium"/>
                <a:sym typeface="Inter Medium"/>
              </a:rPr>
              <a:t>Les sportifs oublient ou évitent de partager toutes les informations.</a:t>
            </a:r>
            <a:endParaRPr sz="1300">
              <a:solidFill>
                <a:srgbClr val="4B5258"/>
              </a:solidFill>
              <a:latin typeface="Inter Medium"/>
              <a:ea typeface="Inter Medium"/>
              <a:cs typeface="Inter Medium"/>
              <a:sym typeface="Inter Medium"/>
            </a:endParaRPr>
          </a:p>
        </p:txBody>
      </p:sp>
      <p:sp>
        <p:nvSpPr>
          <p:cNvPr id="93" name="Google Shape;93;p16"/>
          <p:cNvSpPr/>
          <p:nvPr/>
        </p:nvSpPr>
        <p:spPr>
          <a:xfrm rot="-355994">
            <a:off x="559852" y="2548384"/>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6"/>
          <p:cNvPicPr preferRelativeResize="0"/>
          <p:nvPr/>
        </p:nvPicPr>
        <p:blipFill>
          <a:blip r:embed="rId3">
            <a:alphaModFix/>
          </a:blip>
          <a:stretch>
            <a:fillRect/>
          </a:stretch>
        </p:blipFill>
        <p:spPr>
          <a:xfrm>
            <a:off x="463375" y="482852"/>
            <a:ext cx="576900" cy="385904"/>
          </a:xfrm>
          <a:prstGeom prst="rect">
            <a:avLst/>
          </a:prstGeom>
          <a:noFill/>
          <a:ln>
            <a:noFill/>
          </a:ln>
        </p:spPr>
      </p:pic>
      <p:sp>
        <p:nvSpPr>
          <p:cNvPr id="95" name="Google Shape;95;p16"/>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1097250" y="329432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500" u="sng">
                <a:solidFill>
                  <a:srgbClr val="0E3449"/>
                </a:solidFill>
                <a:latin typeface="Inter SemiBold"/>
                <a:ea typeface="Inter SemiBold"/>
                <a:cs typeface="Inter SemiBold"/>
                <a:sym typeface="Inter SemiBold"/>
              </a:rPr>
              <a:t>Objectif</a:t>
            </a:r>
            <a:endParaRPr sz="2500" u="sng">
              <a:solidFill>
                <a:srgbClr val="0E3449"/>
              </a:solidFill>
              <a:latin typeface="Inter SemiBold"/>
              <a:ea typeface="Inter SemiBold"/>
              <a:cs typeface="Inter SemiBold"/>
              <a:sym typeface="Inter SemiBold"/>
            </a:endParaRPr>
          </a:p>
        </p:txBody>
      </p:sp>
      <p:sp>
        <p:nvSpPr>
          <p:cNvPr id="97" name="Google Shape;97;p16"/>
          <p:cNvSpPr/>
          <p:nvPr/>
        </p:nvSpPr>
        <p:spPr>
          <a:xfrm rot="-355994">
            <a:off x="559852" y="417054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nvSpPr>
        <p:spPr>
          <a:xfrm>
            <a:off x="822750" y="3901425"/>
            <a:ext cx="81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300">
                <a:solidFill>
                  <a:srgbClr val="4B5258"/>
                </a:solidFill>
                <a:latin typeface="Inter Medium"/>
                <a:ea typeface="Inter Medium"/>
                <a:cs typeface="Inter Medium"/>
                <a:sym typeface="Inter Medium"/>
              </a:rPr>
              <a:t>Créer un </a:t>
            </a:r>
            <a:r>
              <a:rPr lang="fr" sz="1300">
                <a:solidFill>
                  <a:srgbClr val="4B5258"/>
                </a:solidFill>
                <a:latin typeface="Inter Medium"/>
                <a:ea typeface="Inter Medium"/>
                <a:cs typeface="Inter Medium"/>
                <a:sym typeface="Inter Medium"/>
              </a:rPr>
              <a:t>modèle</a:t>
            </a:r>
            <a:r>
              <a:rPr lang="fr" sz="1300">
                <a:solidFill>
                  <a:srgbClr val="4B5258"/>
                </a:solidFill>
                <a:latin typeface="Inter Medium"/>
                <a:ea typeface="Inter Medium"/>
                <a:cs typeface="Inter Medium"/>
                <a:sym typeface="Inter Medium"/>
              </a:rPr>
              <a:t> pour pouvoir identifier </a:t>
            </a:r>
            <a:r>
              <a:rPr b="1" lang="fr" sz="1300">
                <a:solidFill>
                  <a:srgbClr val="4B5258"/>
                </a:solidFill>
                <a:latin typeface="Inter"/>
                <a:ea typeface="Inter"/>
                <a:cs typeface="Inter"/>
                <a:sym typeface="Inter"/>
              </a:rPr>
              <a:t>passivement</a:t>
            </a:r>
            <a:r>
              <a:rPr lang="fr" sz="1300">
                <a:solidFill>
                  <a:srgbClr val="4B5258"/>
                </a:solidFill>
                <a:latin typeface="Inter Medium"/>
                <a:ea typeface="Inter Medium"/>
                <a:cs typeface="Inter Medium"/>
                <a:sym typeface="Inter Medium"/>
              </a:rPr>
              <a:t> le activités réalisées via le senseur (</a:t>
            </a:r>
            <a:r>
              <a:rPr lang="fr" sz="1300" u="sng">
                <a:solidFill>
                  <a:srgbClr val="4B5258"/>
                </a:solidFill>
                <a:latin typeface="Inter Medium"/>
                <a:ea typeface="Inter Medium"/>
                <a:cs typeface="Inter Medium"/>
                <a:sym typeface="Inter Medium"/>
              </a:rPr>
              <a:t>accéléromètre</a:t>
            </a:r>
            <a:r>
              <a:rPr lang="fr" sz="1300">
                <a:solidFill>
                  <a:srgbClr val="4B5258"/>
                </a:solidFill>
                <a:latin typeface="Inter Medium"/>
                <a:ea typeface="Inter Medium"/>
                <a:cs typeface="Inter Medium"/>
                <a:sym typeface="Inter Medium"/>
              </a:rPr>
              <a:t>) intégré du smartphone ⭐️</a:t>
            </a:r>
            <a:br>
              <a:rPr lang="fr" sz="1300">
                <a:solidFill>
                  <a:srgbClr val="4B5258"/>
                </a:solidFill>
                <a:latin typeface="Inter Medium"/>
                <a:ea typeface="Inter Medium"/>
                <a:cs typeface="Inter Medium"/>
                <a:sym typeface="Inter Medium"/>
              </a:rPr>
            </a:br>
            <a:endParaRPr sz="1300">
              <a:solidFill>
                <a:srgbClr val="4B5258"/>
              </a:solidFill>
              <a:latin typeface="Inter Medium"/>
              <a:ea typeface="Inter Medium"/>
              <a:cs typeface="Inter Medium"/>
              <a:sym typeface="Inter Medium"/>
            </a:endParaRPr>
          </a:p>
        </p:txBody>
      </p:sp>
      <p:sp>
        <p:nvSpPr>
          <p:cNvPr id="99" name="Google Shape;99;p16"/>
          <p:cNvSpPr txBox="1"/>
          <p:nvPr/>
        </p:nvSpPr>
        <p:spPr>
          <a:xfrm>
            <a:off x="6923475"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pic>
        <p:nvPicPr>
          <p:cNvPr id="100" name="Google Shape;100;p16"/>
          <p:cNvPicPr preferRelativeResize="0"/>
          <p:nvPr/>
        </p:nvPicPr>
        <p:blipFill>
          <a:blip r:embed="rId4">
            <a:alphaModFix/>
          </a:blip>
          <a:stretch>
            <a:fillRect/>
          </a:stretch>
        </p:blipFill>
        <p:spPr>
          <a:xfrm>
            <a:off x="5136150" y="1049126"/>
            <a:ext cx="3591989" cy="2110975"/>
          </a:xfrm>
          <a:prstGeom prst="rect">
            <a:avLst/>
          </a:prstGeom>
          <a:noFill/>
          <a:ln>
            <a:noFill/>
          </a:ln>
        </p:spPr>
      </p:pic>
      <p:sp>
        <p:nvSpPr>
          <p:cNvPr id="101" name="Google Shape;101;p16"/>
          <p:cNvSpPr txBox="1"/>
          <p:nvPr/>
        </p:nvSpPr>
        <p:spPr>
          <a:xfrm>
            <a:off x="10225" y="4866525"/>
            <a:ext cx="4394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600" u="sng">
                <a:solidFill>
                  <a:schemeClr val="dk2"/>
                </a:solidFill>
              </a:rPr>
              <a:t>Source image</a:t>
            </a:r>
            <a:r>
              <a:rPr lang="fr" sz="600">
                <a:solidFill>
                  <a:schemeClr val="dk2"/>
                </a:solidFill>
              </a:rPr>
              <a:t> : </a:t>
            </a:r>
            <a:r>
              <a:rPr lang="fr" sz="600">
                <a:solidFill>
                  <a:schemeClr val="dk2"/>
                </a:solidFill>
              </a:rPr>
              <a:t>https://capsurvous.com/objectifs-pedagogiques-finaux-et-intermediaires/</a:t>
            </a:r>
            <a:endParaRPr/>
          </a:p>
        </p:txBody>
      </p:sp>
      <p:sp>
        <p:nvSpPr>
          <p:cNvPr id="102" name="Google Shape;102;p16"/>
          <p:cNvSpPr txBox="1"/>
          <p:nvPr>
            <p:ph idx="12" type="sldNum"/>
          </p:nvPr>
        </p:nvSpPr>
        <p:spPr>
          <a:xfrm>
            <a:off x="8441558" y="45698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610" name="Shape 610"/>
        <p:cNvGrpSpPr/>
        <p:nvPr/>
      </p:nvGrpSpPr>
      <p:grpSpPr>
        <a:xfrm>
          <a:off x="0" y="0"/>
          <a:ext cx="0" cy="0"/>
          <a:chOff x="0" y="0"/>
          <a:chExt cx="0" cy="0"/>
        </a:xfrm>
      </p:grpSpPr>
      <p:sp>
        <p:nvSpPr>
          <p:cNvPr id="611" name="Google Shape;611;p52"/>
          <p:cNvSpPr txBox="1"/>
          <p:nvPr>
            <p:ph idx="4294967295" type="ctrTitle"/>
          </p:nvPr>
        </p:nvSpPr>
        <p:spPr>
          <a:xfrm>
            <a:off x="5019325" y="583875"/>
            <a:ext cx="3853800" cy="301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3900">
                <a:solidFill>
                  <a:schemeClr val="lt1"/>
                </a:solidFill>
                <a:latin typeface="Inter"/>
                <a:ea typeface="Inter"/>
                <a:cs typeface="Inter"/>
                <a:sym typeface="Inter"/>
              </a:rPr>
              <a:t>Axes d’amélioration</a:t>
            </a:r>
            <a:endParaRPr>
              <a:solidFill>
                <a:schemeClr val="lt1"/>
              </a:solidFill>
              <a:latin typeface="Inter SemiBold"/>
              <a:ea typeface="Inter SemiBold"/>
              <a:cs typeface="Inter SemiBold"/>
              <a:sym typeface="Inter SemiBold"/>
            </a:endParaRPr>
          </a:p>
          <a:p>
            <a:pPr indent="0" lvl="0" marL="0" marR="0" rtl="0" algn="ctr">
              <a:lnSpc>
                <a:spcPct val="100000"/>
              </a:lnSpc>
              <a:spcBef>
                <a:spcPts val="0"/>
              </a:spcBef>
              <a:spcAft>
                <a:spcPts val="0"/>
              </a:spcAft>
              <a:buClr>
                <a:schemeClr val="dk1"/>
              </a:buClr>
              <a:buSzPts val="2800"/>
              <a:buFont typeface="Arial"/>
              <a:buNone/>
            </a:pPr>
            <a:r>
              <a:rPr lang="fr">
                <a:solidFill>
                  <a:schemeClr val="lt1"/>
                </a:solidFill>
                <a:latin typeface="Inter SemiBold"/>
                <a:ea typeface="Inter SemiBold"/>
                <a:cs typeface="Inter SemiBold"/>
                <a:sym typeface="Inter SemiBold"/>
              </a:rPr>
              <a:t>potentiels</a:t>
            </a:r>
            <a:endParaRPr>
              <a:solidFill>
                <a:schemeClr val="lt1"/>
              </a:solidFill>
              <a:latin typeface="Inter SemiBold"/>
              <a:ea typeface="Inter SemiBold"/>
              <a:cs typeface="Inter SemiBold"/>
              <a:sym typeface="Inter SemiBold"/>
            </a:endParaRPr>
          </a:p>
        </p:txBody>
      </p:sp>
      <p:pic>
        <p:nvPicPr>
          <p:cNvPr id="612" name="Google Shape;612;p52"/>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613" name="Google Shape;61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614" name="Google Shape;614;p52"/>
          <p:cNvPicPr preferRelativeResize="0"/>
          <p:nvPr/>
        </p:nvPicPr>
        <p:blipFill>
          <a:blip r:embed="rId4">
            <a:alphaModFix/>
          </a:blip>
          <a:stretch>
            <a:fillRect/>
          </a:stretch>
        </p:blipFill>
        <p:spPr>
          <a:xfrm>
            <a:off x="0" y="0"/>
            <a:ext cx="4579325" cy="4892025"/>
          </a:xfrm>
          <a:prstGeom prst="rect">
            <a:avLst/>
          </a:prstGeom>
          <a:noFill/>
          <a:ln>
            <a:noFill/>
          </a:ln>
        </p:spPr>
      </p:pic>
      <p:sp>
        <p:nvSpPr>
          <p:cNvPr id="615" name="Google Shape;615;p52"/>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52"/>
          <p:cNvPicPr preferRelativeResize="0"/>
          <p:nvPr/>
        </p:nvPicPr>
        <p:blipFill rotWithShape="1">
          <a:blip r:embed="rId3">
            <a:alphaModFix/>
          </a:blip>
          <a:srcRect b="0" l="0" r="0" t="0"/>
          <a:stretch/>
        </p:blipFill>
        <p:spPr>
          <a:xfrm>
            <a:off x="6577150" y="3094200"/>
            <a:ext cx="738150" cy="502575"/>
          </a:xfrm>
          <a:prstGeom prst="rect">
            <a:avLst/>
          </a:prstGeom>
          <a:noFill/>
          <a:ln>
            <a:noFill/>
          </a:ln>
        </p:spPr>
      </p:pic>
      <p:sp>
        <p:nvSpPr>
          <p:cNvPr id="617" name="Google Shape;617;p52"/>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3"/>
          <p:cNvSpPr txBox="1"/>
          <p:nvPr>
            <p:ph type="title"/>
          </p:nvPr>
        </p:nvSpPr>
        <p:spPr>
          <a:xfrm>
            <a:off x="8572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Axes d’améliorations</a:t>
            </a:r>
            <a:r>
              <a:rPr lang="fr" sz="2500">
                <a:solidFill>
                  <a:srgbClr val="0E3449"/>
                </a:solidFill>
                <a:latin typeface="Inter SemiBold"/>
                <a:ea typeface="Inter SemiBold"/>
                <a:cs typeface="Inter SemiBold"/>
                <a:sym typeface="Inter SemiBold"/>
              </a:rPr>
              <a:t> </a:t>
            </a:r>
            <a:r>
              <a:rPr lang="fr" sz="2500"/>
              <a:t>🚀</a:t>
            </a:r>
            <a:endParaRPr sz="3900"/>
          </a:p>
        </p:txBody>
      </p:sp>
      <p:sp>
        <p:nvSpPr>
          <p:cNvPr id="623" name="Google Shape;623;p53"/>
          <p:cNvSpPr txBox="1"/>
          <p:nvPr>
            <p:ph idx="1" type="body"/>
          </p:nvPr>
        </p:nvSpPr>
        <p:spPr>
          <a:xfrm>
            <a:off x="329575" y="1053775"/>
            <a:ext cx="6621000" cy="3802200"/>
          </a:xfrm>
          <a:prstGeom prst="rect">
            <a:avLst/>
          </a:prstGeom>
        </p:spPr>
        <p:txBody>
          <a:bodyPr anchorCtr="0" anchor="t" bIns="91425" lIns="91425" spcFirstLastPara="1" rIns="91425" wrap="square" tIns="91425">
            <a:noAutofit/>
          </a:bodyPr>
          <a:lstStyle/>
          <a:p>
            <a:pPr indent="-234950" lvl="0" marL="457200" rtl="0" algn="l">
              <a:spcBef>
                <a:spcPts val="1200"/>
              </a:spcBef>
              <a:spcAft>
                <a:spcPts val="0"/>
              </a:spcAft>
              <a:buClr>
                <a:schemeClr val="dk1"/>
              </a:buClr>
              <a:buSzPts val="100"/>
              <a:buChar char="●"/>
            </a:pPr>
            <a:r>
              <a:rPr b="1" lang="fr" sz="1300">
                <a:solidFill>
                  <a:srgbClr val="4B5258"/>
                </a:solidFill>
                <a:latin typeface="Inter"/>
                <a:ea typeface="Inter"/>
                <a:cs typeface="Inter"/>
                <a:sym typeface="Inter"/>
              </a:rPr>
              <a:t>Le positionnement de </a:t>
            </a:r>
            <a:r>
              <a:rPr b="1" lang="fr" sz="1300">
                <a:solidFill>
                  <a:srgbClr val="4B5258"/>
                </a:solidFill>
                <a:latin typeface="Inter"/>
                <a:ea typeface="Inter"/>
                <a:cs typeface="Inter"/>
                <a:sym typeface="Inter"/>
              </a:rPr>
              <a:t>l'accéléromètre</a:t>
            </a:r>
            <a:r>
              <a:rPr b="1" lang="fr" sz="1300">
                <a:solidFill>
                  <a:srgbClr val="4B5258"/>
                </a:solidFill>
                <a:latin typeface="Inter"/>
                <a:ea typeface="Inter"/>
                <a:cs typeface="Inter"/>
                <a:sym typeface="Inter"/>
              </a:rPr>
              <a:t> </a:t>
            </a:r>
            <a:endParaRPr sz="400"/>
          </a:p>
          <a:p>
            <a:pPr indent="-234950" lvl="1" marL="914400" rtl="0" algn="l">
              <a:spcBef>
                <a:spcPts val="0"/>
              </a:spcBef>
              <a:spcAft>
                <a:spcPts val="0"/>
              </a:spcAft>
              <a:buClr>
                <a:schemeClr val="dk1"/>
              </a:buClr>
              <a:buSzPts val="100"/>
              <a:buChar char="○"/>
            </a:pPr>
            <a:r>
              <a:rPr lang="fr" sz="1100"/>
              <a:t>Positionner l'accéléromètre sur la hanche (téléphone dans la poche) est ce suffisant ?</a:t>
            </a:r>
            <a:endParaRPr sz="1100"/>
          </a:p>
          <a:p>
            <a:pPr indent="-234950" lvl="2" marL="1371600" rtl="0" algn="l">
              <a:spcBef>
                <a:spcPts val="0"/>
              </a:spcBef>
              <a:spcAft>
                <a:spcPts val="0"/>
              </a:spcAft>
              <a:buClr>
                <a:schemeClr val="dk1"/>
              </a:buClr>
              <a:buSzPts val="100"/>
              <a:buChar char="■"/>
            </a:pPr>
            <a:r>
              <a:rPr lang="fr" sz="1100"/>
              <a:t> Mettre en relation une </a:t>
            </a:r>
            <a:r>
              <a:rPr lang="fr" sz="1100"/>
              <a:t> </a:t>
            </a:r>
            <a:r>
              <a:rPr b="1" lang="fr" sz="1100">
                <a:solidFill>
                  <a:schemeClr val="accent4"/>
                </a:solidFill>
              </a:rPr>
              <a:t>Montre connectée </a:t>
            </a:r>
            <a:r>
              <a:rPr lang="fr" sz="1100"/>
              <a:t>pourrait améliorer les prédictions</a:t>
            </a:r>
            <a:endParaRPr sz="1100"/>
          </a:p>
          <a:p>
            <a:pPr indent="-298450" lvl="1" marL="914400" rtl="0" algn="l">
              <a:spcBef>
                <a:spcPts val="0"/>
              </a:spcBef>
              <a:spcAft>
                <a:spcPts val="0"/>
              </a:spcAft>
              <a:buSzPts val="1100"/>
              <a:buChar char="○"/>
            </a:pPr>
            <a:r>
              <a:t/>
            </a:r>
            <a:endParaRPr sz="1100"/>
          </a:p>
          <a:p>
            <a:pPr indent="-234950" lvl="0" marL="457200" rtl="0" algn="l">
              <a:spcBef>
                <a:spcPts val="0"/>
              </a:spcBef>
              <a:spcAft>
                <a:spcPts val="0"/>
              </a:spcAft>
              <a:buClr>
                <a:schemeClr val="dk1"/>
              </a:buClr>
              <a:buSzPts val="100"/>
              <a:buChar char="●"/>
            </a:pPr>
            <a:r>
              <a:t/>
            </a:r>
            <a:endParaRPr sz="100"/>
          </a:p>
          <a:p>
            <a:pPr indent="-234950" lvl="0" marL="457200" rtl="0" algn="l">
              <a:spcBef>
                <a:spcPts val="0"/>
              </a:spcBef>
              <a:spcAft>
                <a:spcPts val="0"/>
              </a:spcAft>
              <a:buClr>
                <a:schemeClr val="dk1"/>
              </a:buClr>
              <a:buSzPts val="100"/>
              <a:buChar char="●"/>
            </a:pPr>
            <a:r>
              <a:rPr b="1" lang="fr" sz="1300">
                <a:solidFill>
                  <a:srgbClr val="4B5258"/>
                </a:solidFill>
                <a:latin typeface="Inter"/>
                <a:ea typeface="Inter"/>
                <a:cs typeface="Inter"/>
                <a:sym typeface="Inter"/>
              </a:rPr>
              <a:t>Montre connectée</a:t>
            </a:r>
            <a:r>
              <a:rPr b="1" lang="fr" sz="1300">
                <a:solidFill>
                  <a:srgbClr val="4B5258"/>
                </a:solidFill>
                <a:latin typeface="Inter"/>
                <a:ea typeface="Inter"/>
                <a:cs typeface="Inter"/>
                <a:sym typeface="Inter"/>
              </a:rPr>
              <a:t> : </a:t>
            </a:r>
            <a:endParaRPr sz="1100"/>
          </a:p>
          <a:p>
            <a:pPr indent="-234950" lvl="1" marL="914400" rtl="0" algn="l">
              <a:spcBef>
                <a:spcPts val="0"/>
              </a:spcBef>
              <a:spcAft>
                <a:spcPts val="0"/>
              </a:spcAft>
              <a:buClr>
                <a:schemeClr val="dk1"/>
              </a:buClr>
              <a:buSzPts val="100"/>
              <a:buChar char="○"/>
            </a:pPr>
            <a:r>
              <a:rPr lang="fr" sz="1100"/>
              <a:t>Grâce à la </a:t>
            </a:r>
            <a:r>
              <a:rPr b="1" lang="fr" sz="1100">
                <a:solidFill>
                  <a:schemeClr val="accent4"/>
                </a:solidFill>
              </a:rPr>
              <a:t>mesure de la fréquence cardiaque</a:t>
            </a:r>
            <a:r>
              <a:rPr lang="fr" sz="1100"/>
              <a:t> </a:t>
            </a:r>
            <a:endParaRPr sz="1100"/>
          </a:p>
          <a:p>
            <a:pPr indent="-234950" lvl="2" marL="1371600" rtl="0" algn="l">
              <a:spcBef>
                <a:spcPts val="0"/>
              </a:spcBef>
              <a:spcAft>
                <a:spcPts val="0"/>
              </a:spcAft>
              <a:buClr>
                <a:schemeClr val="dk1"/>
              </a:buClr>
              <a:buSzPts val="100"/>
              <a:buChar char="■"/>
            </a:pPr>
            <a:r>
              <a:rPr lang="fr" sz="1100"/>
              <a:t>Mise en relation entre application </a:t>
            </a:r>
            <a:r>
              <a:rPr lang="fr" sz="1100"/>
              <a:t>téléphonique</a:t>
            </a:r>
            <a:r>
              <a:rPr lang="fr" sz="1100"/>
              <a:t> + la montre connectée </a:t>
            </a:r>
            <a:endParaRPr sz="1100"/>
          </a:p>
          <a:p>
            <a:pPr indent="-234950" lvl="2" marL="1371600" rtl="0" algn="l">
              <a:spcBef>
                <a:spcPts val="0"/>
              </a:spcBef>
              <a:spcAft>
                <a:spcPts val="0"/>
              </a:spcAft>
              <a:buClr>
                <a:schemeClr val="dk1"/>
              </a:buClr>
              <a:buSzPts val="100"/>
              <a:buChar char="■"/>
            </a:pPr>
            <a:r>
              <a:rPr b="1" lang="fr" sz="1100"/>
              <a:t>Communication entre les deux outils</a:t>
            </a:r>
            <a:r>
              <a:rPr lang="fr" sz="1100"/>
              <a:t> :</a:t>
            </a:r>
            <a:endParaRPr sz="1100"/>
          </a:p>
          <a:p>
            <a:pPr indent="-234950" lvl="3" marL="1828800" rtl="0" algn="l">
              <a:spcBef>
                <a:spcPts val="0"/>
              </a:spcBef>
              <a:spcAft>
                <a:spcPts val="0"/>
              </a:spcAft>
              <a:buClr>
                <a:srgbClr val="015955"/>
              </a:buClr>
              <a:buSzPts val="100"/>
              <a:buChar char="●"/>
            </a:pPr>
            <a:r>
              <a:rPr lang="fr" sz="1000">
                <a:solidFill>
                  <a:srgbClr val="015955"/>
                </a:solidFill>
              </a:rPr>
              <a:t>Ajouterait une </a:t>
            </a:r>
            <a:r>
              <a:rPr b="1" lang="fr" sz="1000">
                <a:solidFill>
                  <a:srgbClr val="015955"/>
                </a:solidFill>
              </a:rPr>
              <a:t>variable </a:t>
            </a:r>
            <a:endParaRPr b="1" sz="1000">
              <a:solidFill>
                <a:srgbClr val="015955"/>
              </a:solidFill>
            </a:endParaRPr>
          </a:p>
          <a:p>
            <a:pPr indent="-234950" lvl="3" marL="1828800" rtl="0" algn="l">
              <a:spcBef>
                <a:spcPts val="0"/>
              </a:spcBef>
              <a:spcAft>
                <a:spcPts val="0"/>
              </a:spcAft>
              <a:buClr>
                <a:srgbClr val="015955"/>
              </a:buClr>
              <a:buSzPts val="100"/>
              <a:buChar char="●"/>
            </a:pPr>
            <a:r>
              <a:rPr lang="fr" sz="1000">
                <a:solidFill>
                  <a:srgbClr val="015955"/>
                </a:solidFill>
              </a:rPr>
              <a:t>Augmenterait les </a:t>
            </a:r>
            <a:r>
              <a:rPr b="1" lang="fr" sz="1000">
                <a:solidFill>
                  <a:srgbClr val="015955"/>
                </a:solidFill>
              </a:rPr>
              <a:t>performances algorithmique</a:t>
            </a:r>
            <a:endParaRPr b="1" sz="1000">
              <a:solidFill>
                <a:srgbClr val="015955"/>
              </a:solidFill>
            </a:endParaRPr>
          </a:p>
          <a:p>
            <a:pPr indent="-234950" lvl="3" marL="1828800" rtl="0" algn="l">
              <a:spcBef>
                <a:spcPts val="0"/>
              </a:spcBef>
              <a:spcAft>
                <a:spcPts val="0"/>
              </a:spcAft>
              <a:buClr>
                <a:srgbClr val="015955"/>
              </a:buClr>
              <a:buSzPts val="100"/>
              <a:buChar char="●"/>
            </a:pPr>
            <a:r>
              <a:rPr b="1" lang="fr" sz="1000">
                <a:solidFill>
                  <a:srgbClr val="015955"/>
                </a:solidFill>
              </a:rPr>
              <a:t>Meilleure reconnaissance d’activité </a:t>
            </a:r>
            <a:r>
              <a:rPr lang="fr" sz="1000">
                <a:solidFill>
                  <a:srgbClr val="015955"/>
                </a:solidFill>
              </a:rPr>
              <a:t>physique</a:t>
            </a:r>
            <a:endParaRPr sz="1000">
              <a:solidFill>
                <a:srgbClr val="015955"/>
              </a:solidFill>
            </a:endParaRPr>
          </a:p>
          <a:p>
            <a:pPr indent="-298450" lvl="1" marL="914400" rtl="0" algn="l">
              <a:spcBef>
                <a:spcPts val="0"/>
              </a:spcBef>
              <a:spcAft>
                <a:spcPts val="0"/>
              </a:spcAft>
              <a:buSzPts val="1100"/>
              <a:buChar char="○"/>
            </a:pPr>
            <a:r>
              <a:t/>
            </a:r>
            <a:endParaRPr sz="1100"/>
          </a:p>
          <a:p>
            <a:pPr indent="-234950" lvl="0" marL="457200" rtl="0" algn="l">
              <a:spcBef>
                <a:spcPts val="0"/>
              </a:spcBef>
              <a:spcAft>
                <a:spcPts val="0"/>
              </a:spcAft>
              <a:buClr>
                <a:schemeClr val="dk1"/>
              </a:buClr>
              <a:buSzPts val="100"/>
              <a:buChar char="●"/>
            </a:pPr>
            <a:r>
              <a:rPr b="1" lang="fr" sz="1300">
                <a:solidFill>
                  <a:srgbClr val="4B5258"/>
                </a:solidFill>
                <a:latin typeface="Inter"/>
                <a:ea typeface="Inter"/>
                <a:cs typeface="Inter"/>
                <a:sym typeface="Inter"/>
              </a:rPr>
              <a:t>Reconnaître plus d’activités que les 6 mentionnées</a:t>
            </a:r>
            <a:r>
              <a:rPr b="1" lang="fr" sz="1300">
                <a:solidFill>
                  <a:srgbClr val="4B5258"/>
                </a:solidFill>
                <a:latin typeface="Inter"/>
                <a:ea typeface="Inter"/>
                <a:cs typeface="Inter"/>
                <a:sym typeface="Inter"/>
              </a:rPr>
              <a:t> : </a:t>
            </a:r>
            <a:endParaRPr sz="1100"/>
          </a:p>
          <a:p>
            <a:pPr indent="-234950" lvl="1" marL="914400" rtl="0" algn="l">
              <a:spcBef>
                <a:spcPts val="0"/>
              </a:spcBef>
              <a:spcAft>
                <a:spcPts val="0"/>
              </a:spcAft>
              <a:buClr>
                <a:schemeClr val="dk1"/>
              </a:buClr>
              <a:buSzPts val="100"/>
              <a:buChar char="○"/>
            </a:pPr>
            <a:r>
              <a:rPr lang="fr" sz="1100"/>
              <a:t>On pourrait également apprendre à l’algorithme à  : </a:t>
            </a:r>
            <a:endParaRPr sz="1100"/>
          </a:p>
          <a:p>
            <a:pPr indent="-234950" lvl="2" marL="1371600" rtl="0" algn="l">
              <a:spcBef>
                <a:spcPts val="0"/>
              </a:spcBef>
              <a:spcAft>
                <a:spcPts val="0"/>
              </a:spcAft>
              <a:buClr>
                <a:schemeClr val="dk1"/>
              </a:buClr>
              <a:buSzPts val="100"/>
              <a:buChar char="■"/>
            </a:pPr>
            <a:r>
              <a:rPr b="1" lang="fr" sz="1000">
                <a:solidFill>
                  <a:schemeClr val="accent4"/>
                </a:solidFill>
              </a:rPr>
              <a:t>Détecter d’autres activités physique</a:t>
            </a:r>
            <a:endParaRPr b="1" sz="1000">
              <a:solidFill>
                <a:schemeClr val="accent4"/>
              </a:solidFill>
            </a:endParaRPr>
          </a:p>
          <a:p>
            <a:pPr indent="-234950" lvl="3" marL="1828800" rtl="0" algn="l">
              <a:spcBef>
                <a:spcPts val="0"/>
              </a:spcBef>
              <a:spcAft>
                <a:spcPts val="0"/>
              </a:spcAft>
              <a:buClr>
                <a:srgbClr val="3FDAD2"/>
              </a:buClr>
              <a:buSzPts val="100"/>
              <a:buChar char="●"/>
            </a:pPr>
            <a:r>
              <a:rPr b="1" lang="fr" sz="900">
                <a:solidFill>
                  <a:srgbClr val="3FDAD2"/>
                </a:solidFill>
              </a:rPr>
              <a:t>Velo / Bicyclette</a:t>
            </a:r>
            <a:endParaRPr b="1" sz="900">
              <a:solidFill>
                <a:srgbClr val="3FDAD2"/>
              </a:solidFill>
            </a:endParaRPr>
          </a:p>
          <a:p>
            <a:pPr indent="-234950" lvl="3" marL="1828800" rtl="0" algn="l">
              <a:spcBef>
                <a:spcPts val="0"/>
              </a:spcBef>
              <a:spcAft>
                <a:spcPts val="0"/>
              </a:spcAft>
              <a:buClr>
                <a:srgbClr val="3FDAD2"/>
              </a:buClr>
              <a:buSzPts val="100"/>
              <a:buChar char="●"/>
            </a:pPr>
            <a:r>
              <a:rPr b="1" lang="fr" sz="900">
                <a:solidFill>
                  <a:srgbClr val="3FDAD2"/>
                </a:solidFill>
              </a:rPr>
              <a:t>Jardinage</a:t>
            </a:r>
            <a:endParaRPr b="1" sz="900">
              <a:solidFill>
                <a:srgbClr val="3FDAD2"/>
              </a:solidFill>
            </a:endParaRPr>
          </a:p>
          <a:p>
            <a:pPr indent="-234950" lvl="3" marL="1828800" rtl="0" algn="l">
              <a:spcBef>
                <a:spcPts val="0"/>
              </a:spcBef>
              <a:spcAft>
                <a:spcPts val="0"/>
              </a:spcAft>
              <a:buClr>
                <a:srgbClr val="3FDAD2"/>
              </a:buClr>
              <a:buSzPts val="100"/>
              <a:buChar char="●"/>
            </a:pPr>
            <a:r>
              <a:rPr b="1" lang="fr" sz="900">
                <a:solidFill>
                  <a:srgbClr val="3FDAD2"/>
                </a:solidFill>
              </a:rPr>
              <a:t>Rameur / Aviron </a:t>
            </a:r>
            <a:endParaRPr b="1" sz="900">
              <a:solidFill>
                <a:srgbClr val="3FDAD2"/>
              </a:solidFill>
            </a:endParaRPr>
          </a:p>
          <a:p>
            <a:pPr indent="0" lvl="0" marL="0" rtl="0" algn="l">
              <a:spcBef>
                <a:spcPts val="1200"/>
              </a:spcBef>
              <a:spcAft>
                <a:spcPts val="0"/>
              </a:spcAft>
              <a:buNone/>
            </a:pPr>
            <a:r>
              <a:t/>
            </a:r>
            <a:endParaRPr b="1" sz="1100">
              <a:solidFill>
                <a:schemeClr val="accent4"/>
              </a:solidFill>
            </a:endParaRPr>
          </a:p>
          <a:p>
            <a:pPr indent="-234950" lvl="1" marL="914400" rtl="0" algn="l">
              <a:spcBef>
                <a:spcPts val="1200"/>
              </a:spcBef>
              <a:spcAft>
                <a:spcPts val="0"/>
              </a:spcAft>
              <a:buClr>
                <a:schemeClr val="dk1"/>
              </a:buClr>
              <a:buSzPts val="100"/>
              <a:buChar char="○"/>
            </a:pPr>
            <a:r>
              <a:t/>
            </a:r>
            <a:endParaRPr b="1" sz="100">
              <a:solidFill>
                <a:schemeClr val="dk1"/>
              </a:solidFill>
              <a:highlight>
                <a:schemeClr val="accent6"/>
              </a:highlight>
            </a:endParaRPr>
          </a:p>
          <a:p>
            <a:pPr indent="0" lvl="0" marL="457200" rtl="0" algn="l">
              <a:spcBef>
                <a:spcPts val="1200"/>
              </a:spcBef>
              <a:spcAft>
                <a:spcPts val="1200"/>
              </a:spcAft>
              <a:buNone/>
            </a:pPr>
            <a:r>
              <a:t/>
            </a:r>
            <a:endParaRPr sz="800">
              <a:solidFill>
                <a:schemeClr val="dk1"/>
              </a:solidFill>
            </a:endParaRPr>
          </a:p>
        </p:txBody>
      </p:sp>
      <p:sp>
        <p:nvSpPr>
          <p:cNvPr id="624" name="Google Shape;624;p53"/>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25" name="Google Shape;625;p53"/>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53"/>
          <p:cNvPicPr preferRelativeResize="0"/>
          <p:nvPr/>
        </p:nvPicPr>
        <p:blipFill>
          <a:blip r:embed="rId3">
            <a:alphaModFix/>
          </a:blip>
          <a:stretch>
            <a:fillRect/>
          </a:stretch>
        </p:blipFill>
        <p:spPr>
          <a:xfrm>
            <a:off x="280325" y="538427"/>
            <a:ext cx="576900" cy="385904"/>
          </a:xfrm>
          <a:prstGeom prst="rect">
            <a:avLst/>
          </a:prstGeom>
          <a:noFill/>
          <a:ln>
            <a:noFill/>
          </a:ln>
        </p:spPr>
      </p:pic>
      <p:sp>
        <p:nvSpPr>
          <p:cNvPr id="627" name="Google Shape;627;p53"/>
          <p:cNvSpPr txBox="1"/>
          <p:nvPr/>
        </p:nvSpPr>
        <p:spPr>
          <a:xfrm>
            <a:off x="-55475" y="4926750"/>
            <a:ext cx="8520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400" u="sng">
                <a:solidFill>
                  <a:schemeClr val="dk2"/>
                </a:solidFill>
              </a:rPr>
              <a:t>Source image</a:t>
            </a:r>
            <a:r>
              <a:rPr lang="fr" sz="400">
                <a:solidFill>
                  <a:schemeClr val="dk2"/>
                </a:solidFill>
              </a:rPr>
              <a:t> </a:t>
            </a:r>
            <a:r>
              <a:rPr lang="fr" sz="400">
                <a:solidFill>
                  <a:srgbClr val="999999"/>
                </a:solidFill>
              </a:rPr>
              <a:t>: </a:t>
            </a:r>
            <a:r>
              <a:rPr lang="fr" sz="400">
                <a:solidFill>
                  <a:srgbClr val="999999"/>
                </a:solidFill>
              </a:rPr>
              <a:t>https://www.apple.com/fr/shop/buy-watch?afid=p238%7Cs5Fq4AmPl-dc_mtid_187079nc38483_pcrid_616231905301_pgrid_24143240124_pntwk_g_pchan__pexid__&amp;cid=aos-fr-kwgo-watch--slid--bran-product-</a:t>
            </a:r>
            <a:endParaRPr sz="600">
              <a:solidFill>
                <a:srgbClr val="999999"/>
              </a:solidFill>
            </a:endParaRPr>
          </a:p>
          <a:p>
            <a:pPr indent="457200" lvl="0" marL="0" rtl="0" algn="l">
              <a:spcBef>
                <a:spcPts val="0"/>
              </a:spcBef>
              <a:spcAft>
                <a:spcPts val="0"/>
              </a:spcAft>
              <a:buNone/>
            </a:pPr>
            <a:r>
              <a:t/>
            </a:r>
            <a:endParaRPr sz="300">
              <a:solidFill>
                <a:schemeClr val="dk2"/>
              </a:solidFill>
            </a:endParaRPr>
          </a:p>
        </p:txBody>
      </p:sp>
      <p:sp>
        <p:nvSpPr>
          <p:cNvPr id="628" name="Google Shape;628;p53"/>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629" name="Google Shape;629;p53"/>
          <p:cNvSpPr/>
          <p:nvPr/>
        </p:nvSpPr>
        <p:spPr>
          <a:xfrm rot="-355994">
            <a:off x="495586" y="14301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3"/>
          <p:cNvSpPr/>
          <p:nvPr/>
        </p:nvSpPr>
        <p:spPr>
          <a:xfrm rot="-355994">
            <a:off x="495586" y="22245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3"/>
          <p:cNvSpPr/>
          <p:nvPr/>
        </p:nvSpPr>
        <p:spPr>
          <a:xfrm rot="-355994">
            <a:off x="438186" y="37545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2" name="Google Shape;632;p53"/>
          <p:cNvPicPr preferRelativeResize="0"/>
          <p:nvPr/>
        </p:nvPicPr>
        <p:blipFill>
          <a:blip r:embed="rId4">
            <a:alphaModFix/>
          </a:blip>
          <a:stretch>
            <a:fillRect/>
          </a:stretch>
        </p:blipFill>
        <p:spPr>
          <a:xfrm>
            <a:off x="6679450" y="1288200"/>
            <a:ext cx="1903376" cy="29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4"/>
          <p:cNvSpPr txBox="1"/>
          <p:nvPr>
            <p:ph type="title"/>
          </p:nvPr>
        </p:nvSpPr>
        <p:spPr>
          <a:xfrm>
            <a:off x="8572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2500" u="sng">
                <a:solidFill>
                  <a:srgbClr val="0E3449"/>
                </a:solidFill>
                <a:latin typeface="Inter SemiBold"/>
                <a:ea typeface="Inter SemiBold"/>
                <a:cs typeface="Inter SemiBold"/>
                <a:sym typeface="Inter SemiBold"/>
              </a:rPr>
              <a:t>Axes d’améliorations</a:t>
            </a:r>
            <a:r>
              <a:rPr lang="fr" sz="2500">
                <a:solidFill>
                  <a:srgbClr val="0E3449"/>
                </a:solidFill>
                <a:latin typeface="Inter SemiBold"/>
                <a:ea typeface="Inter SemiBold"/>
                <a:cs typeface="Inter SemiBold"/>
                <a:sym typeface="Inter SemiBold"/>
              </a:rPr>
              <a:t> </a:t>
            </a:r>
            <a:r>
              <a:rPr lang="fr" sz="2500"/>
              <a:t>🚀</a:t>
            </a:r>
            <a:endParaRPr sz="3900"/>
          </a:p>
        </p:txBody>
      </p:sp>
      <p:sp>
        <p:nvSpPr>
          <p:cNvPr id="638" name="Google Shape;638;p54"/>
          <p:cNvSpPr txBox="1"/>
          <p:nvPr>
            <p:ph idx="1" type="body"/>
          </p:nvPr>
        </p:nvSpPr>
        <p:spPr>
          <a:xfrm>
            <a:off x="-134675" y="1246975"/>
            <a:ext cx="7620900" cy="3802200"/>
          </a:xfrm>
          <a:prstGeom prst="rect">
            <a:avLst/>
          </a:prstGeom>
        </p:spPr>
        <p:txBody>
          <a:bodyPr anchorCtr="0" anchor="t" bIns="91425" lIns="91425" spcFirstLastPara="1" rIns="91425" wrap="square" tIns="91425">
            <a:noAutofit/>
          </a:bodyPr>
          <a:lstStyle/>
          <a:p>
            <a:pPr indent="-241300" lvl="0" marL="457200" rtl="0" algn="l">
              <a:spcBef>
                <a:spcPts val="1200"/>
              </a:spcBef>
              <a:spcAft>
                <a:spcPts val="0"/>
              </a:spcAft>
              <a:buClr>
                <a:schemeClr val="dk1"/>
              </a:buClr>
              <a:buSzPts val="200"/>
              <a:buChar char="●"/>
            </a:pPr>
            <a:r>
              <a:rPr b="1" lang="fr" sz="1400">
                <a:solidFill>
                  <a:srgbClr val="4B5258"/>
                </a:solidFill>
                <a:latin typeface="Inter"/>
                <a:ea typeface="Inter"/>
                <a:cs typeface="Inter"/>
                <a:sym typeface="Inter"/>
              </a:rPr>
              <a:t>Obtenir un </a:t>
            </a:r>
            <a:r>
              <a:rPr b="1" lang="fr" sz="1400">
                <a:solidFill>
                  <a:srgbClr val="4B5258"/>
                </a:solidFill>
                <a:latin typeface="Inter"/>
                <a:ea typeface="Inter"/>
                <a:cs typeface="Inter"/>
                <a:sym typeface="Inter"/>
              </a:rPr>
              <a:t>échantillon</a:t>
            </a:r>
            <a:r>
              <a:rPr b="1" lang="fr" sz="1400">
                <a:solidFill>
                  <a:srgbClr val="4B5258"/>
                </a:solidFill>
                <a:latin typeface="Inter"/>
                <a:ea typeface="Inter"/>
                <a:cs typeface="Inter"/>
                <a:sym typeface="Inter"/>
              </a:rPr>
              <a:t> </a:t>
            </a:r>
            <a:r>
              <a:rPr b="1" lang="fr" sz="1400">
                <a:solidFill>
                  <a:srgbClr val="4B5258"/>
                </a:solidFill>
                <a:latin typeface="Inter"/>
                <a:ea typeface="Inter"/>
                <a:cs typeface="Inter"/>
                <a:sym typeface="Inter"/>
              </a:rPr>
              <a:t>plus</a:t>
            </a:r>
            <a:r>
              <a:rPr b="1" lang="fr" sz="1400">
                <a:solidFill>
                  <a:srgbClr val="4B5258"/>
                </a:solidFill>
                <a:latin typeface="Inter"/>
                <a:ea typeface="Inter"/>
                <a:cs typeface="Inter"/>
                <a:sym typeface="Inter"/>
              </a:rPr>
              <a:t> grand </a:t>
            </a:r>
            <a:endParaRPr sz="500"/>
          </a:p>
          <a:p>
            <a:pPr indent="-241300" lvl="1" marL="914400" rtl="0" algn="l">
              <a:spcBef>
                <a:spcPts val="0"/>
              </a:spcBef>
              <a:spcAft>
                <a:spcPts val="0"/>
              </a:spcAft>
              <a:buClr>
                <a:schemeClr val="dk1"/>
              </a:buClr>
              <a:buSzPts val="200"/>
              <a:buChar char="○"/>
            </a:pPr>
            <a:r>
              <a:rPr lang="fr" sz="1200"/>
              <a:t>En statistique on sait bien que :</a:t>
            </a:r>
            <a:endParaRPr sz="1200"/>
          </a:p>
          <a:p>
            <a:pPr indent="-241300" lvl="2" marL="1371600" rtl="0" algn="l">
              <a:spcBef>
                <a:spcPts val="0"/>
              </a:spcBef>
              <a:spcAft>
                <a:spcPts val="0"/>
              </a:spcAft>
              <a:buClr>
                <a:schemeClr val="dk1"/>
              </a:buClr>
              <a:buSzPts val="200"/>
              <a:buChar char="■"/>
            </a:pPr>
            <a:r>
              <a:rPr lang="fr" sz="1200"/>
              <a:t>Plus l’échantillon est grand meilleur est la qualité des données exploitées</a:t>
            </a:r>
            <a:endParaRPr sz="1200"/>
          </a:p>
          <a:p>
            <a:pPr indent="-241300" lvl="2" marL="1371600" rtl="0" algn="l">
              <a:spcBef>
                <a:spcPts val="0"/>
              </a:spcBef>
              <a:spcAft>
                <a:spcPts val="0"/>
              </a:spcAft>
              <a:buClr>
                <a:schemeClr val="dk1"/>
              </a:buClr>
              <a:buSzPts val="200"/>
              <a:buChar char="■"/>
            </a:pPr>
            <a:r>
              <a:rPr lang="fr" sz="1200"/>
              <a:t>Avoir plus que 36 ‘users’ = </a:t>
            </a:r>
            <a:r>
              <a:rPr b="1" lang="fr" sz="1200">
                <a:solidFill>
                  <a:schemeClr val="accent4"/>
                </a:solidFill>
              </a:rPr>
              <a:t>meilleurs performances de l’algorithme</a:t>
            </a:r>
            <a:endParaRPr sz="1200"/>
          </a:p>
          <a:p>
            <a:pPr indent="0" lvl="0" marL="0" rtl="0" algn="l">
              <a:spcBef>
                <a:spcPts val="1200"/>
              </a:spcBef>
              <a:spcAft>
                <a:spcPts val="0"/>
              </a:spcAft>
              <a:buNone/>
            </a:pPr>
            <a:r>
              <a:t/>
            </a:r>
            <a:endParaRPr sz="200"/>
          </a:p>
          <a:p>
            <a:pPr indent="0" lvl="0" marL="0" rtl="0" algn="l">
              <a:spcBef>
                <a:spcPts val="1200"/>
              </a:spcBef>
              <a:spcAft>
                <a:spcPts val="0"/>
              </a:spcAft>
              <a:buNone/>
            </a:pPr>
            <a:r>
              <a:t/>
            </a:r>
            <a:endParaRPr sz="200"/>
          </a:p>
          <a:p>
            <a:pPr indent="-241300" lvl="0" marL="457200" rtl="0" algn="l">
              <a:spcBef>
                <a:spcPts val="1200"/>
              </a:spcBef>
              <a:spcAft>
                <a:spcPts val="0"/>
              </a:spcAft>
              <a:buClr>
                <a:schemeClr val="dk1"/>
              </a:buClr>
              <a:buSzPts val="200"/>
              <a:buChar char="●"/>
            </a:pPr>
            <a:r>
              <a:rPr b="1" lang="fr" sz="1400">
                <a:solidFill>
                  <a:srgbClr val="4B5258"/>
                </a:solidFill>
                <a:latin typeface="Inter"/>
                <a:ea typeface="Inter"/>
                <a:cs typeface="Inter"/>
                <a:sym typeface="Inter"/>
              </a:rPr>
              <a:t>Tester different positions du téléphones lors de la récolte de données</a:t>
            </a:r>
            <a:endParaRPr sz="1200"/>
          </a:p>
          <a:p>
            <a:pPr indent="-241300" lvl="1" marL="914400" rtl="0" algn="l">
              <a:spcBef>
                <a:spcPts val="0"/>
              </a:spcBef>
              <a:spcAft>
                <a:spcPts val="0"/>
              </a:spcAft>
              <a:buClr>
                <a:schemeClr val="dk1"/>
              </a:buClr>
              <a:buSzPts val="200"/>
              <a:buChar char="○"/>
            </a:pPr>
            <a:r>
              <a:rPr lang="fr" sz="1200"/>
              <a:t>Avoir le </a:t>
            </a:r>
            <a:r>
              <a:rPr lang="fr" sz="1200"/>
              <a:t>téléphone</a:t>
            </a:r>
            <a:r>
              <a:rPr lang="fr" sz="1200"/>
              <a:t> dans la poche avant apporte un</a:t>
            </a:r>
            <a:r>
              <a:rPr b="1" lang="fr" sz="1200">
                <a:solidFill>
                  <a:schemeClr val="accent4"/>
                </a:solidFill>
              </a:rPr>
              <a:t> biais de mesure</a:t>
            </a:r>
            <a:r>
              <a:rPr lang="fr" sz="1200"/>
              <a:t> :  </a:t>
            </a:r>
            <a:endParaRPr sz="1200"/>
          </a:p>
          <a:p>
            <a:pPr indent="-241300" lvl="2" marL="1371600" rtl="0" algn="l">
              <a:spcBef>
                <a:spcPts val="0"/>
              </a:spcBef>
              <a:spcAft>
                <a:spcPts val="0"/>
              </a:spcAft>
              <a:buClr>
                <a:schemeClr val="dk1"/>
              </a:buClr>
              <a:buSzPts val="200"/>
              <a:buChar char="■"/>
            </a:pPr>
            <a:r>
              <a:rPr lang="fr" sz="1200"/>
              <a:t>L’utilisateur le met du </a:t>
            </a:r>
            <a:r>
              <a:rPr b="1" lang="fr" sz="1200"/>
              <a:t>côté</a:t>
            </a:r>
            <a:r>
              <a:rPr b="1" lang="fr" sz="1200"/>
              <a:t> droit ou gauche</a:t>
            </a:r>
            <a:r>
              <a:rPr lang="fr" sz="1200"/>
              <a:t> :</a:t>
            </a:r>
            <a:endParaRPr sz="1200"/>
          </a:p>
          <a:p>
            <a:pPr indent="-241300" lvl="3" marL="1828800" rtl="0" algn="l">
              <a:spcBef>
                <a:spcPts val="0"/>
              </a:spcBef>
              <a:spcAft>
                <a:spcPts val="0"/>
              </a:spcAft>
              <a:buClr>
                <a:srgbClr val="3FDAD2"/>
              </a:buClr>
              <a:buSzPts val="200"/>
              <a:buChar char="●"/>
            </a:pPr>
            <a:r>
              <a:rPr b="1" lang="fr" sz="1100">
                <a:solidFill>
                  <a:srgbClr val="3FDAD2"/>
                </a:solidFill>
              </a:rPr>
              <a:t>Si une </a:t>
            </a:r>
            <a:r>
              <a:rPr b="1" lang="fr" sz="1100" u="sng">
                <a:solidFill>
                  <a:srgbClr val="3FDAD2"/>
                </a:solidFill>
              </a:rPr>
              <a:t>asymétrie corporelle </a:t>
            </a:r>
            <a:r>
              <a:rPr b="1" lang="fr" sz="1100">
                <a:solidFill>
                  <a:srgbClr val="3FDAD2"/>
                </a:solidFill>
              </a:rPr>
              <a:t>est présente alors les données varient</a:t>
            </a:r>
            <a:endParaRPr b="1" sz="1100">
              <a:solidFill>
                <a:srgbClr val="3FDAD2"/>
              </a:solidFill>
            </a:endParaRPr>
          </a:p>
          <a:p>
            <a:pPr indent="-241300" lvl="1" marL="914400" rtl="0" algn="l">
              <a:spcBef>
                <a:spcPts val="0"/>
              </a:spcBef>
              <a:spcAft>
                <a:spcPts val="0"/>
              </a:spcAft>
              <a:buSzPts val="200"/>
              <a:buChar char="○"/>
            </a:pPr>
            <a:r>
              <a:rPr lang="fr" sz="1200"/>
              <a:t>Tester un positionnement au niveau du </a:t>
            </a:r>
            <a:r>
              <a:rPr b="1" lang="fr" sz="1200">
                <a:solidFill>
                  <a:schemeClr val="accent4"/>
                </a:solidFill>
              </a:rPr>
              <a:t>centre de gravité</a:t>
            </a:r>
            <a:endParaRPr b="1" sz="1200">
              <a:solidFill>
                <a:schemeClr val="accent4"/>
              </a:solidFill>
            </a:endParaRPr>
          </a:p>
          <a:p>
            <a:pPr indent="-241300" lvl="2" marL="1371600" rtl="0" algn="l">
              <a:spcBef>
                <a:spcPts val="0"/>
              </a:spcBef>
              <a:spcAft>
                <a:spcPts val="0"/>
              </a:spcAft>
              <a:buSzPts val="200"/>
              <a:buChar char="■"/>
            </a:pPr>
            <a:r>
              <a:rPr lang="fr" sz="1200"/>
              <a:t>Pourrait potentiellement </a:t>
            </a:r>
            <a:r>
              <a:rPr b="1" lang="fr" sz="1200">
                <a:solidFill>
                  <a:srgbClr val="015955"/>
                </a:solidFill>
              </a:rPr>
              <a:t>augmenter la qualité des mesures</a:t>
            </a:r>
            <a:r>
              <a:rPr lang="fr" sz="1200"/>
              <a:t> prises </a:t>
            </a:r>
            <a:endParaRPr sz="1200"/>
          </a:p>
          <a:p>
            <a:pPr indent="0" lvl="0" marL="0" rtl="0" algn="l">
              <a:spcBef>
                <a:spcPts val="1200"/>
              </a:spcBef>
              <a:spcAft>
                <a:spcPts val="0"/>
              </a:spcAft>
              <a:buNone/>
            </a:pPr>
            <a:r>
              <a:t/>
            </a:r>
            <a:endParaRPr b="1" sz="1000">
              <a:solidFill>
                <a:srgbClr val="3FDAD2"/>
              </a:solidFill>
            </a:endParaRPr>
          </a:p>
          <a:p>
            <a:pPr indent="0" lvl="0" marL="0" rtl="0" algn="l">
              <a:spcBef>
                <a:spcPts val="1200"/>
              </a:spcBef>
              <a:spcAft>
                <a:spcPts val="0"/>
              </a:spcAft>
              <a:buNone/>
            </a:pPr>
            <a:r>
              <a:t/>
            </a:r>
            <a:endParaRPr b="1" sz="1200">
              <a:solidFill>
                <a:schemeClr val="accent4"/>
              </a:solidFill>
            </a:endParaRPr>
          </a:p>
          <a:p>
            <a:pPr indent="-241300" lvl="1" marL="914400" rtl="0" algn="l">
              <a:spcBef>
                <a:spcPts val="1200"/>
              </a:spcBef>
              <a:spcAft>
                <a:spcPts val="0"/>
              </a:spcAft>
              <a:buClr>
                <a:schemeClr val="dk1"/>
              </a:buClr>
              <a:buSzPts val="200"/>
              <a:buChar char="○"/>
            </a:pPr>
            <a:r>
              <a:t/>
            </a:r>
            <a:endParaRPr b="1" sz="200">
              <a:solidFill>
                <a:schemeClr val="dk1"/>
              </a:solidFill>
              <a:highlight>
                <a:schemeClr val="accent6"/>
              </a:highlight>
            </a:endParaRPr>
          </a:p>
          <a:p>
            <a:pPr indent="0" lvl="0" marL="457200" rtl="0" algn="l">
              <a:spcBef>
                <a:spcPts val="1200"/>
              </a:spcBef>
              <a:spcAft>
                <a:spcPts val="1200"/>
              </a:spcAft>
              <a:buNone/>
            </a:pPr>
            <a:r>
              <a:t/>
            </a:r>
            <a:endParaRPr sz="900">
              <a:solidFill>
                <a:schemeClr val="dk1"/>
              </a:solidFill>
            </a:endParaRPr>
          </a:p>
        </p:txBody>
      </p:sp>
      <p:sp>
        <p:nvSpPr>
          <p:cNvPr id="639" name="Google Shape;639;p54"/>
          <p:cNvSpPr txBox="1"/>
          <p:nvPr>
            <p:ph idx="12" type="sldNum"/>
          </p:nvPr>
        </p:nvSpPr>
        <p:spPr>
          <a:xfrm>
            <a:off x="846513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40" name="Google Shape;640;p54"/>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54"/>
          <p:cNvPicPr preferRelativeResize="0"/>
          <p:nvPr/>
        </p:nvPicPr>
        <p:blipFill>
          <a:blip r:embed="rId3">
            <a:alphaModFix/>
          </a:blip>
          <a:stretch>
            <a:fillRect/>
          </a:stretch>
        </p:blipFill>
        <p:spPr>
          <a:xfrm>
            <a:off x="280325" y="538427"/>
            <a:ext cx="576900" cy="385904"/>
          </a:xfrm>
          <a:prstGeom prst="rect">
            <a:avLst/>
          </a:prstGeom>
          <a:noFill/>
          <a:ln>
            <a:noFill/>
          </a:ln>
        </p:spPr>
      </p:pic>
      <p:sp>
        <p:nvSpPr>
          <p:cNvPr id="642" name="Google Shape;642;p54"/>
          <p:cNvSpPr txBox="1"/>
          <p:nvPr/>
        </p:nvSpPr>
        <p:spPr>
          <a:xfrm>
            <a:off x="-30625" y="4894575"/>
            <a:ext cx="91338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400" u="sng">
                <a:solidFill>
                  <a:schemeClr val="dk2"/>
                </a:solidFill>
              </a:rPr>
              <a:t>Source image</a:t>
            </a:r>
            <a:r>
              <a:rPr lang="fr" sz="400">
                <a:solidFill>
                  <a:schemeClr val="dk2"/>
                </a:solidFill>
              </a:rPr>
              <a:t> </a:t>
            </a:r>
            <a:r>
              <a:rPr lang="fr" sz="400">
                <a:solidFill>
                  <a:srgbClr val="999999"/>
                </a:solidFill>
              </a:rPr>
              <a:t>: </a:t>
            </a:r>
            <a:r>
              <a:rPr lang="fr" sz="400">
                <a:solidFill>
                  <a:srgbClr val="999999"/>
                </a:solidFill>
              </a:rPr>
              <a:t>https://www.google.com/search?sca_esv=61f1a3f0cdc4b4d1&amp;rlz=1C5CHFA_enFR1078FR1078&amp;q=personnes+images&amp;tbm=isch&amp;source=lnms&amp;sa=X&amp;ved=2ahUKEwiMlZeR-JuFAxU8QaQEHZY0Dq0Q0pQJegQIDBAB&amp;biw=1920&amp;bih=959</a:t>
            </a:r>
            <a:endParaRPr sz="300">
              <a:solidFill>
                <a:schemeClr val="dk2"/>
              </a:solidFill>
            </a:endParaRPr>
          </a:p>
        </p:txBody>
      </p:sp>
      <p:sp>
        <p:nvSpPr>
          <p:cNvPr id="643" name="Google Shape;643;p54"/>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644" name="Google Shape;644;p54"/>
          <p:cNvSpPr/>
          <p:nvPr/>
        </p:nvSpPr>
        <p:spPr>
          <a:xfrm rot="-355994">
            <a:off x="88411" y="158733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4"/>
          <p:cNvSpPr/>
          <p:nvPr/>
        </p:nvSpPr>
        <p:spPr>
          <a:xfrm rot="-355994">
            <a:off x="88411" y="302593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6" name="Google Shape;646;p54"/>
          <p:cNvPicPr preferRelativeResize="0"/>
          <p:nvPr/>
        </p:nvPicPr>
        <p:blipFill rotWithShape="1">
          <a:blip r:embed="rId4">
            <a:alphaModFix/>
          </a:blip>
          <a:srcRect b="2498" l="4576" r="3351" t="2858"/>
          <a:stretch/>
        </p:blipFill>
        <p:spPr>
          <a:xfrm>
            <a:off x="6455775" y="1536000"/>
            <a:ext cx="2509650" cy="2514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55"/>
          <p:cNvSpPr txBox="1"/>
          <p:nvPr>
            <p:ph type="title"/>
          </p:nvPr>
        </p:nvSpPr>
        <p:spPr>
          <a:xfrm>
            <a:off x="1253825" y="217000"/>
            <a:ext cx="6889800" cy="660300"/>
          </a:xfrm>
          <a:prstGeom prst="rect">
            <a:avLst/>
          </a:prstGeom>
          <a:gradFill>
            <a:gsLst>
              <a:gs pos="0">
                <a:srgbClr val="424242"/>
              </a:gs>
              <a:gs pos="100000">
                <a:srgbClr val="010101"/>
              </a:gs>
            </a:gsLst>
            <a:lin ang="5400012" scaled="0"/>
          </a:gradFill>
        </p:spPr>
        <p:txBody>
          <a:bodyPr anchorCtr="0" anchor="t" bIns="91425" lIns="91425" spcFirstLastPara="1" rIns="91425" wrap="square" tIns="91425">
            <a:noAutofit/>
          </a:bodyPr>
          <a:lstStyle/>
          <a:p>
            <a:pPr indent="0" lvl="0" marL="0" rtl="0" algn="l">
              <a:spcBef>
                <a:spcPts val="0"/>
              </a:spcBef>
              <a:spcAft>
                <a:spcPts val="0"/>
              </a:spcAft>
              <a:buNone/>
            </a:pPr>
            <a:r>
              <a:rPr lang="fr" sz="3200">
                <a:solidFill>
                  <a:schemeClr val="lt1"/>
                </a:solidFill>
                <a:latin typeface="Inter SemiBold"/>
                <a:ea typeface="Inter SemiBold"/>
                <a:cs typeface="Inter SemiBold"/>
                <a:sym typeface="Inter SemiBold"/>
              </a:rPr>
              <a:t>        </a:t>
            </a:r>
            <a:r>
              <a:rPr lang="fr" sz="3200">
                <a:solidFill>
                  <a:schemeClr val="lt1"/>
                </a:solidFill>
                <a:latin typeface="Inter SemiBold"/>
                <a:ea typeface="Inter SemiBold"/>
                <a:cs typeface="Inter SemiBold"/>
                <a:sym typeface="Inter SemiBold"/>
              </a:rPr>
              <a:t>Conclusion ✅</a:t>
            </a:r>
            <a:endParaRPr sz="2300"/>
          </a:p>
        </p:txBody>
      </p:sp>
      <p:sp>
        <p:nvSpPr>
          <p:cNvPr id="652" name="Google Shape;652;p55"/>
          <p:cNvSpPr txBox="1"/>
          <p:nvPr>
            <p:ph idx="1" type="body"/>
          </p:nvPr>
        </p:nvSpPr>
        <p:spPr>
          <a:xfrm>
            <a:off x="1253825" y="1000525"/>
            <a:ext cx="6889800" cy="4002000"/>
          </a:xfrm>
          <a:prstGeom prst="rect">
            <a:avLst/>
          </a:prstGeom>
          <a:gradFill>
            <a:gsLst>
              <a:gs pos="0">
                <a:srgbClr val="424242"/>
              </a:gs>
              <a:gs pos="100000">
                <a:srgbClr val="010101"/>
              </a:gs>
            </a:gsLst>
            <a:lin ang="5400012" scaled="0"/>
          </a:gradFill>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100">
              <a:solidFill>
                <a:schemeClr val="lt1"/>
              </a:solidFill>
              <a:latin typeface="Inter SemiBold"/>
              <a:ea typeface="Inter SemiBold"/>
              <a:cs typeface="Inter SemiBold"/>
              <a:sym typeface="Inter SemiBold"/>
            </a:endParaRPr>
          </a:p>
          <a:p>
            <a:pPr indent="0" lvl="0" marL="0" rtl="0" algn="l">
              <a:spcBef>
                <a:spcPts val="0"/>
              </a:spcBef>
              <a:spcAft>
                <a:spcPts val="0"/>
              </a:spcAft>
              <a:buNone/>
            </a:pPr>
            <a:r>
              <a:t/>
            </a:r>
            <a:endParaRPr sz="1100">
              <a:solidFill>
                <a:schemeClr val="lt1"/>
              </a:solidFill>
              <a:latin typeface="Inter SemiBold"/>
              <a:ea typeface="Inter SemiBold"/>
              <a:cs typeface="Inter SemiBold"/>
              <a:sym typeface="Inter SemiBold"/>
            </a:endParaRPr>
          </a:p>
          <a:p>
            <a:pPr indent="0" lvl="0" marL="0" rtl="0" algn="l">
              <a:spcBef>
                <a:spcPts val="1600"/>
              </a:spcBef>
              <a:spcAft>
                <a:spcPts val="1600"/>
              </a:spcAft>
              <a:buNone/>
            </a:pPr>
            <a:r>
              <a:t/>
            </a:r>
            <a:endParaRPr sz="2100">
              <a:solidFill>
                <a:schemeClr val="lt1"/>
              </a:solidFill>
            </a:endParaRPr>
          </a:p>
        </p:txBody>
      </p:sp>
      <p:sp>
        <p:nvSpPr>
          <p:cNvPr id="653" name="Google Shape;65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654" name="Google Shape;654;p55"/>
          <p:cNvPicPr preferRelativeResize="0"/>
          <p:nvPr/>
        </p:nvPicPr>
        <p:blipFill rotWithShape="1">
          <a:blip r:embed="rId4">
            <a:alphaModFix/>
          </a:blip>
          <a:srcRect b="0" l="0" r="0" t="0"/>
          <a:stretch/>
        </p:blipFill>
        <p:spPr>
          <a:xfrm>
            <a:off x="1576500" y="350350"/>
            <a:ext cx="578088" cy="393600"/>
          </a:xfrm>
          <a:prstGeom prst="rect">
            <a:avLst/>
          </a:prstGeom>
          <a:noFill/>
          <a:ln>
            <a:noFill/>
          </a:ln>
        </p:spPr>
      </p:pic>
      <p:sp>
        <p:nvSpPr>
          <p:cNvPr id="655" name="Google Shape;655;p55"/>
          <p:cNvSpPr txBox="1"/>
          <p:nvPr/>
        </p:nvSpPr>
        <p:spPr>
          <a:xfrm>
            <a:off x="2017950" y="743950"/>
            <a:ext cx="6454500" cy="3484200"/>
          </a:xfrm>
          <a:prstGeom prst="rect">
            <a:avLst/>
          </a:prstGeom>
          <a:noFill/>
          <a:ln>
            <a:noFill/>
          </a:ln>
        </p:spPr>
        <p:txBody>
          <a:bodyPr anchorCtr="0" anchor="t" bIns="91425" lIns="91425" spcFirstLastPara="1" rIns="91425" wrap="square" tIns="91425">
            <a:noAutofit/>
          </a:bodyPr>
          <a:lstStyle/>
          <a:p>
            <a:pPr indent="0" lvl="0" marL="914400" rtl="0" algn="l">
              <a:lnSpc>
                <a:spcPct val="135714"/>
              </a:lnSpc>
              <a:spcBef>
                <a:spcPts val="0"/>
              </a:spcBef>
              <a:spcAft>
                <a:spcPts val="0"/>
              </a:spcAft>
              <a:buNone/>
            </a:pPr>
            <a:r>
              <a:t/>
            </a:r>
            <a:endParaRPr sz="1100">
              <a:solidFill>
                <a:schemeClr val="lt1"/>
              </a:solidFill>
              <a:latin typeface="Inter SemiBold"/>
              <a:ea typeface="Inter SemiBold"/>
              <a:cs typeface="Inter SemiBold"/>
              <a:sym typeface="Inter SemiBold"/>
            </a:endParaRPr>
          </a:p>
          <a:p>
            <a:pPr indent="0" lvl="0" marL="0" rtl="0" algn="l">
              <a:lnSpc>
                <a:spcPct val="135714"/>
              </a:lnSpc>
              <a:spcBef>
                <a:spcPts val="0"/>
              </a:spcBef>
              <a:spcAft>
                <a:spcPts val="0"/>
              </a:spcAft>
              <a:buClr>
                <a:schemeClr val="dk1"/>
              </a:buClr>
              <a:buSzPts val="1100"/>
              <a:buFont typeface="Arial"/>
              <a:buNone/>
            </a:pPr>
            <a:r>
              <a:t/>
            </a:r>
            <a:endParaRPr sz="600">
              <a:solidFill>
                <a:schemeClr val="lt1"/>
              </a:solidFill>
              <a:latin typeface="Inter SemiBold"/>
              <a:ea typeface="Inter SemiBold"/>
              <a:cs typeface="Inter SemiBold"/>
              <a:sym typeface="Inter SemiBold"/>
            </a:endParaRPr>
          </a:p>
          <a:p>
            <a:pPr indent="0" lvl="0" marL="0" rtl="0" algn="l">
              <a:lnSpc>
                <a:spcPct val="135714"/>
              </a:lnSpc>
              <a:spcBef>
                <a:spcPts val="0"/>
              </a:spcBef>
              <a:spcAft>
                <a:spcPts val="0"/>
              </a:spcAft>
              <a:buClr>
                <a:schemeClr val="dk1"/>
              </a:buClr>
              <a:buSzPts val="1100"/>
              <a:buFont typeface="Arial"/>
              <a:buNone/>
            </a:pPr>
            <a:r>
              <a:rPr b="1" lang="fr" sz="1500" u="sng">
                <a:solidFill>
                  <a:schemeClr val="lt1"/>
                </a:solidFill>
                <a:latin typeface="Inter"/>
                <a:ea typeface="Inter"/>
                <a:cs typeface="Inter"/>
                <a:sym typeface="Inter"/>
              </a:rPr>
              <a:t>LSTM</a:t>
            </a:r>
            <a:r>
              <a:rPr lang="fr" sz="700">
                <a:solidFill>
                  <a:schemeClr val="lt1"/>
                </a:solidFill>
                <a:latin typeface="Inter SemiBold"/>
                <a:ea typeface="Inter SemiBold"/>
                <a:cs typeface="Inter SemiBold"/>
                <a:sym typeface="Inter SemiBold"/>
              </a:rPr>
              <a:t>   </a:t>
            </a:r>
            <a:r>
              <a:rPr lang="fr" sz="1900">
                <a:solidFill>
                  <a:srgbClr val="0E3449"/>
                </a:solidFill>
                <a:latin typeface="Inter SemiBold"/>
                <a:ea typeface="Inter SemiBold"/>
                <a:cs typeface="Inter SemiBold"/>
                <a:sym typeface="Inter SemiBold"/>
              </a:rPr>
              <a:t>🧠</a:t>
            </a:r>
            <a:endParaRPr sz="7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BEST MODEL  ➡️</a:t>
            </a:r>
            <a:r>
              <a:rPr b="1" lang="fr" sz="1100">
                <a:solidFill>
                  <a:schemeClr val="accent6"/>
                </a:solidFill>
                <a:latin typeface="Inter"/>
                <a:ea typeface="Inter"/>
                <a:cs typeface="Inter"/>
                <a:sym typeface="Inter"/>
              </a:rPr>
              <a:t> </a:t>
            </a:r>
            <a:r>
              <a:rPr b="1" lang="fr" sz="1200">
                <a:solidFill>
                  <a:schemeClr val="accent6"/>
                </a:solidFill>
                <a:latin typeface="Inter"/>
                <a:ea typeface="Inter"/>
                <a:cs typeface="Inter"/>
                <a:sym typeface="Inter"/>
              </a:rPr>
              <a:t>F1 score = 0.94</a:t>
            </a:r>
            <a:endParaRPr b="1" sz="1200">
              <a:solidFill>
                <a:schemeClr val="accent6"/>
              </a:solidFill>
              <a:latin typeface="Inter"/>
              <a:ea typeface="Inter"/>
              <a:cs typeface="Inter"/>
              <a:sym typeface="Inter"/>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From the confusion matrix : </a:t>
            </a:r>
            <a:endParaRPr sz="1100">
              <a:solidFill>
                <a:schemeClr val="lt1"/>
              </a:solidFill>
              <a:latin typeface="Inter SemiBold"/>
              <a:ea typeface="Inter SemiBold"/>
              <a:cs typeface="Inter SemiBold"/>
              <a:sym typeface="Inter SemiBold"/>
            </a:endParaRPr>
          </a:p>
          <a:p>
            <a:pPr indent="-298450" lvl="1" marL="9144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Model hardly detect ascending or descending stairs</a:t>
            </a:r>
            <a:endParaRPr sz="1100">
              <a:solidFill>
                <a:schemeClr val="lt1"/>
              </a:solidFill>
              <a:latin typeface="Inter SemiBold"/>
              <a:ea typeface="Inter SemiBold"/>
              <a:cs typeface="Inter SemiBold"/>
              <a:sym typeface="Inter SemiBold"/>
            </a:endParaRPr>
          </a:p>
          <a:p>
            <a:pPr indent="-298450" lvl="1" marL="9144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For the rest of activities : excellent performances </a:t>
            </a:r>
            <a:endParaRPr sz="1100">
              <a:solidFill>
                <a:schemeClr val="lt1"/>
              </a:solidFill>
              <a:latin typeface="Inter SemiBold"/>
              <a:ea typeface="Inter SemiBold"/>
              <a:cs typeface="Inter SemiBold"/>
              <a:sym typeface="Inter SemiBold"/>
            </a:endParaRPr>
          </a:p>
          <a:p>
            <a:pPr indent="0" lvl="0" marL="0" rtl="0" algn="l">
              <a:lnSpc>
                <a:spcPct val="135714"/>
              </a:lnSpc>
              <a:spcBef>
                <a:spcPts val="0"/>
              </a:spcBef>
              <a:spcAft>
                <a:spcPts val="0"/>
              </a:spcAft>
              <a:buClr>
                <a:schemeClr val="dk1"/>
              </a:buClr>
              <a:buSzPts val="1100"/>
              <a:buFont typeface="Arial"/>
              <a:buNone/>
            </a:pPr>
            <a:r>
              <a:t/>
            </a:r>
            <a:endParaRPr sz="700">
              <a:solidFill>
                <a:schemeClr val="lt1"/>
              </a:solidFill>
              <a:latin typeface="Inter SemiBold"/>
              <a:ea typeface="Inter SemiBold"/>
              <a:cs typeface="Inter SemiBold"/>
              <a:sym typeface="Inter SemiBold"/>
            </a:endParaRPr>
          </a:p>
          <a:p>
            <a:pPr indent="0" lvl="0" marL="0" rtl="0" algn="l">
              <a:lnSpc>
                <a:spcPct val="135714"/>
              </a:lnSpc>
              <a:spcBef>
                <a:spcPts val="0"/>
              </a:spcBef>
              <a:spcAft>
                <a:spcPts val="0"/>
              </a:spcAft>
              <a:buClr>
                <a:schemeClr val="dk1"/>
              </a:buClr>
              <a:buSzPts val="1100"/>
              <a:buFont typeface="Arial"/>
              <a:buNone/>
            </a:pPr>
            <a:r>
              <a:rPr b="1" lang="fr" sz="1500" u="sng">
                <a:solidFill>
                  <a:schemeClr val="lt1"/>
                </a:solidFill>
                <a:latin typeface="Inter"/>
                <a:ea typeface="Inter"/>
                <a:cs typeface="Inter"/>
                <a:sym typeface="Inter"/>
              </a:rPr>
              <a:t>Logistic Regression</a:t>
            </a:r>
            <a:r>
              <a:rPr lang="fr" sz="1500">
                <a:solidFill>
                  <a:schemeClr val="lt1"/>
                </a:solidFill>
                <a:latin typeface="Inter SemiBold"/>
                <a:ea typeface="Inter SemiBold"/>
                <a:cs typeface="Inter SemiBold"/>
                <a:sym typeface="Inter SemiBold"/>
              </a:rPr>
              <a:t> </a:t>
            </a:r>
            <a:r>
              <a:rPr lang="fr" sz="2100">
                <a:solidFill>
                  <a:srgbClr val="0E3449"/>
                </a:solidFill>
                <a:latin typeface="Inter SemiBold"/>
                <a:ea typeface="Inter SemiBold"/>
                <a:cs typeface="Inter SemiBold"/>
                <a:sym typeface="Inter SemiBold"/>
              </a:rPr>
              <a:t>🤖</a:t>
            </a:r>
            <a:endParaRPr sz="9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 Requires much more significant feature engineering </a:t>
            </a:r>
            <a:endParaRPr sz="11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Compared to the LSTM model : do not achieve as good results. </a:t>
            </a:r>
            <a:r>
              <a:rPr b="1" lang="fr" sz="1200">
                <a:solidFill>
                  <a:schemeClr val="accent6"/>
                </a:solidFill>
                <a:latin typeface="Inter"/>
                <a:ea typeface="Inter"/>
                <a:cs typeface="Inter"/>
                <a:sym typeface="Inter"/>
              </a:rPr>
              <a:t>F1 score 0.78</a:t>
            </a:r>
            <a:endParaRPr sz="1200">
              <a:solidFill>
                <a:schemeClr val="lt1"/>
              </a:solidFill>
              <a:latin typeface="Inter SemiBold"/>
              <a:ea typeface="Inter SemiBold"/>
              <a:cs typeface="Inter SemiBold"/>
              <a:sym typeface="Inter SemiBold"/>
            </a:endParaRPr>
          </a:p>
          <a:p>
            <a:pPr indent="0" lvl="0" marL="457200" rtl="0" algn="l">
              <a:lnSpc>
                <a:spcPct val="135714"/>
              </a:lnSpc>
              <a:spcBef>
                <a:spcPts val="0"/>
              </a:spcBef>
              <a:spcAft>
                <a:spcPts val="0"/>
              </a:spcAft>
              <a:buClr>
                <a:schemeClr val="dk1"/>
              </a:buClr>
              <a:buSzPts val="1100"/>
              <a:buFont typeface="Arial"/>
              <a:buNone/>
            </a:pPr>
            <a:r>
              <a:t/>
            </a:r>
            <a:endParaRPr sz="1000">
              <a:solidFill>
                <a:schemeClr val="lt1"/>
              </a:solidFill>
              <a:latin typeface="Inter SemiBold"/>
              <a:ea typeface="Inter SemiBold"/>
              <a:cs typeface="Inter SemiBold"/>
              <a:sym typeface="Inter SemiBold"/>
            </a:endParaRPr>
          </a:p>
          <a:p>
            <a:pPr indent="0" lvl="0" marL="0" rtl="0" algn="l">
              <a:lnSpc>
                <a:spcPct val="135714"/>
              </a:lnSpc>
              <a:spcBef>
                <a:spcPts val="0"/>
              </a:spcBef>
              <a:spcAft>
                <a:spcPts val="0"/>
              </a:spcAft>
              <a:buClr>
                <a:schemeClr val="dk1"/>
              </a:buClr>
              <a:buSzPts val="1100"/>
              <a:buFont typeface="Arial"/>
              <a:buNone/>
            </a:pPr>
            <a:r>
              <a:rPr b="1" lang="fr" sz="1500" u="sng">
                <a:solidFill>
                  <a:schemeClr val="lt1"/>
                </a:solidFill>
                <a:latin typeface="Inter"/>
                <a:ea typeface="Inter"/>
                <a:cs typeface="Inter"/>
                <a:sym typeface="Inter"/>
              </a:rPr>
              <a:t>AdaBoost Classifier with LogReg (ensemble)</a:t>
            </a:r>
            <a:r>
              <a:rPr lang="fr" sz="800">
                <a:solidFill>
                  <a:schemeClr val="lt1"/>
                </a:solidFill>
                <a:latin typeface="Inter SemiBold"/>
                <a:ea typeface="Inter SemiBold"/>
                <a:cs typeface="Inter SemiBold"/>
                <a:sym typeface="Inter SemiBold"/>
              </a:rPr>
              <a:t> </a:t>
            </a:r>
            <a:r>
              <a:rPr lang="fr" sz="2000">
                <a:solidFill>
                  <a:srgbClr val="0E3449"/>
                </a:solidFill>
                <a:latin typeface="Inter SemiBold"/>
                <a:ea typeface="Inter SemiBold"/>
                <a:cs typeface="Inter SemiBold"/>
                <a:sym typeface="Inter SemiBold"/>
              </a:rPr>
              <a:t>⚙️ </a:t>
            </a:r>
            <a:endParaRPr sz="8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Takes a lot of computation time</a:t>
            </a:r>
            <a:endParaRPr sz="11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Do not achieve significant results</a:t>
            </a:r>
            <a:r>
              <a:rPr lang="fr" sz="1200">
                <a:solidFill>
                  <a:schemeClr val="lt1"/>
                </a:solidFill>
                <a:latin typeface="Inter SemiBold"/>
                <a:ea typeface="Inter SemiBold"/>
                <a:cs typeface="Inter SemiBold"/>
                <a:sym typeface="Inter SemiBold"/>
              </a:rPr>
              <a:t>.</a:t>
            </a:r>
            <a:r>
              <a:rPr b="1" lang="fr" sz="1200">
                <a:solidFill>
                  <a:schemeClr val="accent6"/>
                </a:solidFill>
                <a:latin typeface="Inter"/>
                <a:ea typeface="Inter"/>
                <a:cs typeface="Inter"/>
                <a:sym typeface="Inter"/>
              </a:rPr>
              <a:t> F1 Score = 0.73</a:t>
            </a:r>
            <a:endParaRPr sz="1200">
              <a:solidFill>
                <a:schemeClr val="lt1"/>
              </a:solidFill>
              <a:latin typeface="Inter SemiBold"/>
              <a:ea typeface="Inter SemiBold"/>
              <a:cs typeface="Inter SemiBold"/>
              <a:sym typeface="Inter SemiBold"/>
            </a:endParaRPr>
          </a:p>
          <a:p>
            <a:pPr indent="-298450" lvl="0" marL="457200" rtl="0" algn="l">
              <a:lnSpc>
                <a:spcPct val="135714"/>
              </a:lnSpc>
              <a:spcBef>
                <a:spcPts val="0"/>
              </a:spcBef>
              <a:spcAft>
                <a:spcPts val="0"/>
              </a:spcAft>
              <a:buClr>
                <a:schemeClr val="lt1"/>
              </a:buClr>
              <a:buSzPts val="1100"/>
              <a:buFont typeface="Inter SemiBold"/>
              <a:buChar char="●"/>
            </a:pPr>
            <a:r>
              <a:rPr lang="fr" sz="1100">
                <a:solidFill>
                  <a:schemeClr val="lt1"/>
                </a:solidFill>
                <a:latin typeface="Inter SemiBold"/>
                <a:ea typeface="Inter SemiBold"/>
                <a:cs typeface="Inter SemiBold"/>
                <a:sym typeface="Inter SemiBold"/>
              </a:rPr>
              <a:t>Less interesting performances from all the above models.</a:t>
            </a:r>
            <a:endParaRPr sz="1800">
              <a:solidFill>
                <a:schemeClr val="dk2"/>
              </a:solidFill>
            </a:endParaRPr>
          </a:p>
        </p:txBody>
      </p:sp>
      <p:sp>
        <p:nvSpPr>
          <p:cNvPr id="656" name="Google Shape;656;p55"/>
          <p:cNvSpPr/>
          <p:nvPr/>
        </p:nvSpPr>
        <p:spPr>
          <a:xfrm rot="-355994">
            <a:off x="1693936" y="13554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5"/>
          <p:cNvSpPr/>
          <p:nvPr/>
        </p:nvSpPr>
        <p:spPr>
          <a:xfrm rot="-355994">
            <a:off x="1628211" y="28768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5"/>
          <p:cNvSpPr/>
          <p:nvPr/>
        </p:nvSpPr>
        <p:spPr>
          <a:xfrm rot="-355994">
            <a:off x="1693936" y="395343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5"/>
          <p:cNvSpPr txBox="1"/>
          <p:nvPr/>
        </p:nvSpPr>
        <p:spPr>
          <a:xfrm>
            <a:off x="6959400" y="-428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663" name="Shape 663"/>
        <p:cNvGrpSpPr/>
        <p:nvPr/>
      </p:nvGrpSpPr>
      <p:grpSpPr>
        <a:xfrm>
          <a:off x="0" y="0"/>
          <a:ext cx="0" cy="0"/>
          <a:chOff x="0" y="0"/>
          <a:chExt cx="0" cy="0"/>
        </a:xfrm>
      </p:grpSpPr>
      <p:sp>
        <p:nvSpPr>
          <p:cNvPr id="664" name="Google Shape;664;p56"/>
          <p:cNvSpPr txBox="1"/>
          <p:nvPr>
            <p:ph idx="4294967295" type="ctrTitle"/>
          </p:nvPr>
        </p:nvSpPr>
        <p:spPr>
          <a:xfrm>
            <a:off x="1235600" y="1742175"/>
            <a:ext cx="62511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5600">
                <a:solidFill>
                  <a:srgbClr val="0E3449"/>
                </a:solidFill>
                <a:latin typeface="Inter"/>
                <a:ea typeface="Inter"/>
                <a:cs typeface="Inter"/>
                <a:sym typeface="Inter"/>
              </a:rPr>
              <a:t>Merci beaucoup! </a:t>
            </a:r>
            <a:endParaRPr b="1" sz="5600">
              <a:solidFill>
                <a:srgbClr val="0E3449"/>
              </a:solidFill>
              <a:latin typeface="Inter"/>
              <a:ea typeface="Inter"/>
              <a:cs typeface="Inter"/>
              <a:sym typeface="Inter"/>
            </a:endParaRPr>
          </a:p>
        </p:txBody>
      </p:sp>
      <p:pic>
        <p:nvPicPr>
          <p:cNvPr id="665" name="Google Shape;665;p56"/>
          <p:cNvPicPr preferRelativeResize="0"/>
          <p:nvPr/>
        </p:nvPicPr>
        <p:blipFill>
          <a:blip r:embed="rId3">
            <a:alphaModFix/>
          </a:blip>
          <a:stretch>
            <a:fillRect/>
          </a:stretch>
        </p:blipFill>
        <p:spPr>
          <a:xfrm>
            <a:off x="3918625" y="3006625"/>
            <a:ext cx="4599299" cy="2136876"/>
          </a:xfrm>
          <a:prstGeom prst="rect">
            <a:avLst/>
          </a:prstGeom>
          <a:noFill/>
          <a:ln>
            <a:noFill/>
          </a:ln>
        </p:spPr>
      </p:pic>
      <p:sp>
        <p:nvSpPr>
          <p:cNvPr id="666" name="Google Shape;666;p56"/>
          <p:cNvSpPr txBox="1"/>
          <p:nvPr>
            <p:ph idx="4294967295" type="ctrTitle"/>
          </p:nvPr>
        </p:nvSpPr>
        <p:spPr>
          <a:xfrm>
            <a:off x="1289051" y="2570325"/>
            <a:ext cx="58191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E3449"/>
                </a:solidFill>
                <a:latin typeface="Inter Medium"/>
                <a:ea typeface="Inter Medium"/>
                <a:cs typeface="Inter Medium"/>
                <a:sym typeface="Inter Medium"/>
              </a:rPr>
              <a:t>Nous vous remercions pour votre attention.</a:t>
            </a:r>
            <a:endParaRPr sz="1800">
              <a:solidFill>
                <a:srgbClr val="0E3449"/>
              </a:solidFill>
              <a:latin typeface="Inter Medium"/>
              <a:ea typeface="Inter Medium"/>
              <a:cs typeface="Inter Medium"/>
              <a:sym typeface="Inter Medium"/>
            </a:endParaRPr>
          </a:p>
        </p:txBody>
      </p:sp>
      <p:pic>
        <p:nvPicPr>
          <p:cNvPr id="667" name="Google Shape;667;p56"/>
          <p:cNvPicPr preferRelativeResize="0"/>
          <p:nvPr/>
        </p:nvPicPr>
        <p:blipFill>
          <a:blip r:embed="rId4">
            <a:alphaModFix/>
          </a:blip>
          <a:stretch>
            <a:fillRect/>
          </a:stretch>
        </p:blipFill>
        <p:spPr>
          <a:xfrm>
            <a:off x="463375" y="482852"/>
            <a:ext cx="576900" cy="385904"/>
          </a:xfrm>
          <a:prstGeom prst="rect">
            <a:avLst/>
          </a:prstGeom>
          <a:noFill/>
          <a:ln>
            <a:noFill/>
          </a:ln>
        </p:spPr>
      </p:pic>
      <p:sp>
        <p:nvSpPr>
          <p:cNvPr id="668" name="Google Shape;66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69" name="Google Shape;669;p56"/>
          <p:cNvSpPr txBox="1"/>
          <p:nvPr/>
        </p:nvSpPr>
        <p:spPr>
          <a:xfrm>
            <a:off x="7179575" y="1742175"/>
            <a:ext cx="57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5600"/>
              <a:t>✨</a:t>
            </a:r>
            <a:endParaRPr sz="5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106" name="Shape 106"/>
        <p:cNvGrpSpPr/>
        <p:nvPr/>
      </p:nvGrpSpPr>
      <p:grpSpPr>
        <a:xfrm>
          <a:off x="0" y="0"/>
          <a:ext cx="0" cy="0"/>
          <a:chOff x="0" y="0"/>
          <a:chExt cx="0" cy="0"/>
        </a:xfrm>
      </p:grpSpPr>
      <p:sp>
        <p:nvSpPr>
          <p:cNvPr id="107" name="Google Shape;107;p17"/>
          <p:cNvSpPr txBox="1"/>
          <p:nvPr>
            <p:ph idx="4294967295" type="ctrTitle"/>
          </p:nvPr>
        </p:nvSpPr>
        <p:spPr>
          <a:xfrm>
            <a:off x="1390625" y="1039500"/>
            <a:ext cx="6362700" cy="318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fr" sz="2700" u="none" cap="none" strike="noStrike">
                <a:solidFill>
                  <a:srgbClr val="FFFFFF"/>
                </a:solidFill>
                <a:latin typeface="Libre Baskerville"/>
                <a:ea typeface="Libre Baskerville"/>
                <a:cs typeface="Libre Baskerville"/>
                <a:sym typeface="Libre Baskerville"/>
              </a:rPr>
              <a:t>“</a:t>
            </a:r>
            <a:r>
              <a:rPr lang="fr" sz="2700">
                <a:solidFill>
                  <a:srgbClr val="FFFFFF"/>
                </a:solidFill>
                <a:latin typeface="Libre Baskerville"/>
                <a:ea typeface="Libre Baskerville"/>
                <a:cs typeface="Libre Baskerville"/>
                <a:sym typeface="Libre Baskerville"/>
              </a:rPr>
              <a:t>Huit forces soutiennent la Création : </a:t>
            </a:r>
            <a:r>
              <a:rPr b="1" lang="fr" sz="2700">
                <a:solidFill>
                  <a:schemeClr val="accent4"/>
                </a:solidFill>
                <a:latin typeface="Libre Baskerville"/>
                <a:ea typeface="Libre Baskerville"/>
                <a:cs typeface="Libre Baskerville"/>
                <a:sym typeface="Libre Baskerville"/>
              </a:rPr>
              <a:t>Le mouvement et l'immobilité</a:t>
            </a:r>
            <a:r>
              <a:rPr lang="fr" sz="2700">
                <a:solidFill>
                  <a:srgbClr val="FFFFFF"/>
                </a:solidFill>
                <a:latin typeface="Libre Baskerville"/>
                <a:ea typeface="Libre Baskerville"/>
                <a:cs typeface="Libre Baskerville"/>
                <a:sym typeface="Libre Baskerville"/>
              </a:rPr>
              <a:t>, La solidification et la fluidité , L'extension et la contraction, L'unification et la division</a:t>
            </a:r>
            <a:r>
              <a:rPr lang="fr" sz="600"/>
              <a:t>.</a:t>
            </a:r>
            <a:r>
              <a:rPr b="0" i="0" lang="fr" sz="2700" u="none" cap="none" strike="noStrike">
                <a:solidFill>
                  <a:srgbClr val="FFFFFF"/>
                </a:solidFill>
                <a:latin typeface="Libre Baskerville"/>
                <a:ea typeface="Libre Baskerville"/>
                <a:cs typeface="Libre Baskerville"/>
                <a:sym typeface="Libre Baskerville"/>
              </a:rPr>
              <a:t>”</a:t>
            </a:r>
            <a:endParaRPr b="0" i="0" sz="2700" u="none" cap="none" strike="noStrike">
              <a:solidFill>
                <a:srgbClr val="FFFFFF"/>
              </a:solidFill>
              <a:latin typeface="Libre Baskerville"/>
              <a:ea typeface="Libre Baskerville"/>
              <a:cs typeface="Libre Baskerville"/>
              <a:sym typeface="Libre Baskerville"/>
            </a:endParaRPr>
          </a:p>
        </p:txBody>
      </p:sp>
      <p:sp>
        <p:nvSpPr>
          <p:cNvPr id="108" name="Google Shape;108;p17"/>
          <p:cNvSpPr txBox="1"/>
          <p:nvPr>
            <p:ph idx="4294967295" type="ctrTitle"/>
          </p:nvPr>
        </p:nvSpPr>
        <p:spPr>
          <a:xfrm>
            <a:off x="586800" y="4444225"/>
            <a:ext cx="8145000" cy="6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fr" sz="1300">
                <a:solidFill>
                  <a:srgbClr val="FFFFFF"/>
                </a:solidFill>
                <a:latin typeface="Libre Baskerville"/>
                <a:ea typeface="Libre Baskerville"/>
                <a:cs typeface="Libre Baskerville"/>
                <a:sym typeface="Libre Baskerville"/>
              </a:rPr>
              <a:t>Morihei Ueshiba</a:t>
            </a:r>
            <a:endParaRPr sz="1300">
              <a:solidFill>
                <a:srgbClr val="FFFFFF"/>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chemeClr val="dk1"/>
              </a:buClr>
              <a:buSzPts val="2800"/>
              <a:buFont typeface="Arial"/>
              <a:buNone/>
            </a:pPr>
            <a:r>
              <a:rPr lang="fr" sz="800">
                <a:solidFill>
                  <a:srgbClr val="FFFFFF"/>
                </a:solidFill>
                <a:latin typeface="Libre Baskerville"/>
                <a:ea typeface="Libre Baskerville"/>
                <a:cs typeface="Libre Baskerville"/>
                <a:sym typeface="Libre Baskerville"/>
              </a:rPr>
              <a:t>Morihei Ueshiba est le fondateur de l’aïkido.</a:t>
            </a:r>
            <a:endParaRPr sz="800">
              <a:solidFill>
                <a:srgbClr val="FFFFFF"/>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chemeClr val="dk1"/>
              </a:buClr>
              <a:buSzPts val="2800"/>
              <a:buFont typeface="Arial"/>
              <a:buNone/>
            </a:pPr>
            <a:r>
              <a:rPr b="1" lang="fr" sz="800">
                <a:solidFill>
                  <a:srgbClr val="FFFFFF"/>
                </a:solidFill>
                <a:latin typeface="Libre Baskerville"/>
                <a:ea typeface="Libre Baskerville"/>
                <a:cs typeface="Libre Baskerville"/>
                <a:sym typeface="Libre Baskerville"/>
              </a:rPr>
              <a:t>14 décembre 1883 - 26 avril 1969</a:t>
            </a:r>
            <a:endParaRPr b="1" sz="300">
              <a:solidFill>
                <a:srgbClr val="FFFFFF"/>
              </a:solidFill>
              <a:latin typeface="Libre Baskerville"/>
              <a:ea typeface="Libre Baskerville"/>
              <a:cs typeface="Libre Baskerville"/>
              <a:sym typeface="Libre Baskerville"/>
            </a:endParaRPr>
          </a:p>
        </p:txBody>
      </p:sp>
      <p:pic>
        <p:nvPicPr>
          <p:cNvPr id="109" name="Google Shape;109;p17"/>
          <p:cNvPicPr preferRelativeResize="0"/>
          <p:nvPr/>
        </p:nvPicPr>
        <p:blipFill rotWithShape="1">
          <a:blip r:embed="rId3">
            <a:alphaModFix/>
          </a:blip>
          <a:srcRect b="0" l="0" r="0" t="0"/>
          <a:stretch/>
        </p:blipFill>
        <p:spPr>
          <a:xfrm>
            <a:off x="463375" y="482850"/>
            <a:ext cx="576900" cy="392780"/>
          </a:xfrm>
          <a:prstGeom prst="rect">
            <a:avLst/>
          </a:prstGeom>
          <a:noFill/>
          <a:ln>
            <a:noFill/>
          </a:ln>
        </p:spPr>
      </p:pic>
      <p:sp>
        <p:nvSpPr>
          <p:cNvPr id="110" name="Google Shape;11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11" name="Google Shape;111;p17"/>
          <p:cNvPicPr preferRelativeResize="0"/>
          <p:nvPr/>
        </p:nvPicPr>
        <p:blipFill>
          <a:blip r:embed="rId4">
            <a:alphaModFix/>
          </a:blip>
          <a:stretch>
            <a:fillRect/>
          </a:stretch>
        </p:blipFill>
        <p:spPr>
          <a:xfrm>
            <a:off x="0" y="3335950"/>
            <a:ext cx="1394200" cy="180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115" name="Shape 115"/>
        <p:cNvGrpSpPr/>
        <p:nvPr/>
      </p:nvGrpSpPr>
      <p:grpSpPr>
        <a:xfrm>
          <a:off x="0" y="0"/>
          <a:ext cx="0" cy="0"/>
          <a:chOff x="0" y="0"/>
          <a:chExt cx="0" cy="0"/>
        </a:xfrm>
      </p:grpSpPr>
      <p:sp>
        <p:nvSpPr>
          <p:cNvPr id="116" name="Google Shape;116;p18"/>
          <p:cNvSpPr txBox="1"/>
          <p:nvPr>
            <p:ph idx="4294967295" type="ctrTitle"/>
          </p:nvPr>
        </p:nvSpPr>
        <p:spPr>
          <a:xfrm>
            <a:off x="5290050" y="380975"/>
            <a:ext cx="3247200" cy="393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lang="fr" sz="4300">
                <a:solidFill>
                  <a:schemeClr val="lt1"/>
                </a:solidFill>
                <a:latin typeface="Inter"/>
                <a:ea typeface="Inter"/>
                <a:cs typeface="Inter"/>
                <a:sym typeface="Inter"/>
              </a:rPr>
              <a:t>Contexte</a:t>
            </a:r>
            <a:r>
              <a:rPr b="1" lang="fr" sz="3800">
                <a:solidFill>
                  <a:schemeClr val="lt1"/>
                </a:solidFill>
                <a:latin typeface="Inter"/>
                <a:ea typeface="Inter"/>
                <a:cs typeface="Inter"/>
                <a:sym typeface="Inter"/>
              </a:rPr>
              <a:t> </a:t>
            </a:r>
            <a:endParaRPr b="1" sz="3800">
              <a:solidFill>
                <a:schemeClr val="lt1"/>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Arial"/>
              <a:buNone/>
            </a:pPr>
            <a:r>
              <a:t/>
            </a:r>
            <a:endParaRPr b="0" i="0" sz="3400" u="none" cap="none" strike="noStrike">
              <a:solidFill>
                <a:srgbClr val="FFFFFF"/>
              </a:solidFill>
              <a:latin typeface="Libre Baskerville"/>
              <a:ea typeface="Libre Baskerville"/>
              <a:cs typeface="Libre Baskerville"/>
              <a:sym typeface="Libre Baskerville"/>
            </a:endParaRPr>
          </a:p>
        </p:txBody>
      </p:sp>
      <p:pic>
        <p:nvPicPr>
          <p:cNvPr id="117" name="Google Shape;117;p18"/>
          <p:cNvPicPr preferRelativeResize="0"/>
          <p:nvPr/>
        </p:nvPicPr>
        <p:blipFill rotWithShape="1">
          <a:blip r:embed="rId3">
            <a:alphaModFix/>
          </a:blip>
          <a:srcRect b="0" l="0" r="0" t="0"/>
          <a:stretch/>
        </p:blipFill>
        <p:spPr>
          <a:xfrm>
            <a:off x="3621275" y="482850"/>
            <a:ext cx="576900" cy="392780"/>
          </a:xfrm>
          <a:prstGeom prst="rect">
            <a:avLst/>
          </a:prstGeom>
          <a:noFill/>
          <a:ln>
            <a:noFill/>
          </a:ln>
        </p:spPr>
      </p:pic>
      <p:sp>
        <p:nvSpPr>
          <p:cNvPr id="118" name="Google Shape;11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19" name="Google Shape;119;p18"/>
          <p:cNvPicPr preferRelativeResize="0"/>
          <p:nvPr/>
        </p:nvPicPr>
        <p:blipFill>
          <a:blip r:embed="rId4">
            <a:alphaModFix/>
          </a:blip>
          <a:stretch>
            <a:fillRect/>
          </a:stretch>
        </p:blipFill>
        <p:spPr>
          <a:xfrm>
            <a:off x="0" y="0"/>
            <a:ext cx="4579325" cy="4892025"/>
          </a:xfrm>
          <a:prstGeom prst="rect">
            <a:avLst/>
          </a:prstGeom>
          <a:noFill/>
          <a:ln>
            <a:noFill/>
          </a:ln>
        </p:spPr>
      </p:pic>
      <p:sp>
        <p:nvSpPr>
          <p:cNvPr id="120" name="Google Shape;120;p18"/>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8"/>
          <p:cNvPicPr preferRelativeResize="0"/>
          <p:nvPr/>
        </p:nvPicPr>
        <p:blipFill rotWithShape="1">
          <a:blip r:embed="rId3">
            <a:alphaModFix/>
          </a:blip>
          <a:srcRect b="0" l="0" r="0" t="0"/>
          <a:stretch/>
        </p:blipFill>
        <p:spPr>
          <a:xfrm>
            <a:off x="6544575" y="2587750"/>
            <a:ext cx="738150" cy="502575"/>
          </a:xfrm>
          <a:prstGeom prst="rect">
            <a:avLst/>
          </a:prstGeom>
          <a:noFill/>
          <a:ln>
            <a:noFill/>
          </a:ln>
        </p:spPr>
      </p:pic>
      <p:sp>
        <p:nvSpPr>
          <p:cNvPr id="122" name="Google Shape;122;p18"/>
          <p:cNvSpPr txBox="1"/>
          <p:nvPr/>
        </p:nvSpPr>
        <p:spPr>
          <a:xfrm>
            <a:off x="6900150" y="-366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8026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u="sng">
                <a:solidFill>
                  <a:srgbClr val="0E3449"/>
                </a:solidFill>
                <a:latin typeface="Inter SemiBold"/>
                <a:ea typeface="Inter SemiBold"/>
                <a:cs typeface="Inter SemiBold"/>
                <a:sym typeface="Inter SemiBold"/>
              </a:rPr>
              <a:t>Contexte</a:t>
            </a:r>
            <a:r>
              <a:rPr lang="fr" sz="2500">
                <a:solidFill>
                  <a:srgbClr val="0E3449"/>
                </a:solidFill>
                <a:latin typeface="Inter SemiBold"/>
                <a:ea typeface="Inter SemiBold"/>
                <a:cs typeface="Inter SemiBold"/>
                <a:sym typeface="Inter SemiBold"/>
              </a:rPr>
              <a:t> </a:t>
            </a:r>
            <a:r>
              <a:rPr lang="fr" sz="2200">
                <a:solidFill>
                  <a:srgbClr val="0E3449"/>
                </a:solidFill>
                <a:latin typeface="Inter SemiBold"/>
                <a:ea typeface="Inter SemiBold"/>
                <a:cs typeface="Inter SemiBold"/>
                <a:sym typeface="Inter SemiBold"/>
              </a:rPr>
              <a:t>🔍</a:t>
            </a:r>
            <a:r>
              <a:rPr lang="fr"/>
              <a:t> </a:t>
            </a:r>
            <a:endParaRPr/>
          </a:p>
        </p:txBody>
      </p:sp>
      <p:sp>
        <p:nvSpPr>
          <p:cNvPr id="128" name="Google Shape;128;p19"/>
          <p:cNvSpPr txBox="1"/>
          <p:nvPr>
            <p:ph idx="1" type="body"/>
          </p:nvPr>
        </p:nvSpPr>
        <p:spPr>
          <a:xfrm>
            <a:off x="155650" y="1181775"/>
            <a:ext cx="644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900"/>
              <a:t> </a:t>
            </a:r>
            <a:r>
              <a:rPr lang="fr" sz="1300">
                <a:solidFill>
                  <a:srgbClr val="4B5258"/>
                </a:solidFill>
                <a:latin typeface="Inter Medium"/>
                <a:ea typeface="Inter Medium"/>
                <a:cs typeface="Inter Medium"/>
                <a:sym typeface="Inter Medium"/>
              </a:rPr>
              <a:t>Sans y </a:t>
            </a:r>
            <a:r>
              <a:rPr lang="fr" sz="1300">
                <a:solidFill>
                  <a:srgbClr val="4B5258"/>
                </a:solidFill>
                <a:latin typeface="Inter Medium"/>
                <a:ea typeface="Inter Medium"/>
                <a:cs typeface="Inter Medium"/>
                <a:sym typeface="Inter Medium"/>
              </a:rPr>
              <a:t>prêter</a:t>
            </a:r>
            <a:r>
              <a:rPr lang="fr" sz="1300">
                <a:solidFill>
                  <a:srgbClr val="4B5258"/>
                </a:solidFill>
                <a:latin typeface="Inter Medium"/>
                <a:ea typeface="Inter Medium"/>
                <a:cs typeface="Inter Medium"/>
                <a:sym typeface="Inter Medium"/>
              </a:rPr>
              <a:t> attention, nos smartphones regorgent de capteurs / </a:t>
            </a:r>
            <a:r>
              <a:rPr b="1" lang="fr" sz="1300">
                <a:solidFill>
                  <a:srgbClr val="4B5258"/>
                </a:solidFill>
                <a:latin typeface="Inter"/>
                <a:ea typeface="Inter"/>
                <a:cs typeface="Inter"/>
                <a:sym typeface="Inter"/>
              </a:rPr>
              <a:t>sensors</a:t>
            </a:r>
            <a:r>
              <a:rPr lang="fr" sz="1300">
                <a:solidFill>
                  <a:srgbClr val="4B5258"/>
                </a:solidFill>
                <a:latin typeface="Inter Medium"/>
                <a:ea typeface="Inter Medium"/>
                <a:cs typeface="Inter Medium"/>
                <a:sym typeface="Inter Medium"/>
              </a:rPr>
              <a:t> : </a:t>
            </a:r>
            <a:endParaRPr sz="1300">
              <a:solidFill>
                <a:srgbClr val="4B5258"/>
              </a:solidFill>
              <a:latin typeface="Inter Medium"/>
              <a:ea typeface="Inter Medium"/>
              <a:cs typeface="Inter Medium"/>
              <a:sym typeface="Inter Medium"/>
            </a:endParaRPr>
          </a:p>
          <a:p>
            <a:pPr indent="-304800" lvl="0" marL="457200" rtl="0" algn="l">
              <a:spcBef>
                <a:spcPts val="1600"/>
              </a:spcBef>
              <a:spcAft>
                <a:spcPts val="0"/>
              </a:spcAft>
              <a:buClr>
                <a:srgbClr val="4B5258"/>
              </a:buClr>
              <a:buSzPts val="1200"/>
              <a:buFont typeface="Inter Medium"/>
              <a:buChar char="●"/>
            </a:pPr>
            <a:r>
              <a:rPr lang="fr" sz="1200">
                <a:solidFill>
                  <a:srgbClr val="4B5258"/>
                </a:solidFill>
                <a:latin typeface="Inter Medium"/>
                <a:ea typeface="Inter Medium"/>
                <a:cs typeface="Inter Medium"/>
                <a:sym typeface="Inter Medium"/>
              </a:rPr>
              <a:t>Capteurs GPS </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lang="fr" sz="1200">
                <a:solidFill>
                  <a:srgbClr val="4B5258"/>
                </a:solidFill>
                <a:latin typeface="Inter Medium"/>
                <a:ea typeface="Inter Medium"/>
                <a:cs typeface="Inter Medium"/>
                <a:sym typeface="Inter Medium"/>
              </a:rPr>
              <a:t>Capteurs de vision (cameras)</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lang="fr" sz="1200">
                <a:solidFill>
                  <a:srgbClr val="4B5258"/>
                </a:solidFill>
                <a:latin typeface="Inter Medium"/>
                <a:ea typeface="Inter Medium"/>
                <a:cs typeface="Inter Medium"/>
                <a:sym typeface="Inter Medium"/>
              </a:rPr>
              <a:t>Capteurs audio (microphones)</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lang="fr" sz="1200">
                <a:solidFill>
                  <a:srgbClr val="4B5258"/>
                </a:solidFill>
                <a:latin typeface="Inter Medium"/>
                <a:ea typeface="Inter Medium"/>
                <a:cs typeface="Inter Medium"/>
                <a:sym typeface="Inter Medium"/>
              </a:rPr>
              <a:t>Capteurs de lumière</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lang="fr" sz="1200">
                <a:solidFill>
                  <a:srgbClr val="4B5258"/>
                </a:solidFill>
                <a:latin typeface="Inter Medium"/>
                <a:ea typeface="Inter Medium"/>
                <a:cs typeface="Inter Medium"/>
                <a:sym typeface="Inter Medium"/>
              </a:rPr>
              <a:t>Capteurs de température</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lang="fr" sz="1200">
                <a:solidFill>
                  <a:srgbClr val="4B5258"/>
                </a:solidFill>
                <a:latin typeface="Inter Medium"/>
                <a:ea typeface="Inter Medium"/>
                <a:cs typeface="Inter Medium"/>
                <a:sym typeface="Inter Medium"/>
              </a:rPr>
              <a:t>Capteurs de direction (compas magnétiques) </a:t>
            </a:r>
            <a:endParaRPr sz="1200">
              <a:solidFill>
                <a:srgbClr val="4B5258"/>
              </a:solidFill>
              <a:latin typeface="Inter Medium"/>
              <a:ea typeface="Inter Medium"/>
              <a:cs typeface="Inter Medium"/>
              <a:sym typeface="Inter Medium"/>
            </a:endParaRPr>
          </a:p>
          <a:p>
            <a:pPr indent="-298450" lvl="0" marL="457200" rtl="0" algn="l">
              <a:spcBef>
                <a:spcPts val="0"/>
              </a:spcBef>
              <a:spcAft>
                <a:spcPts val="0"/>
              </a:spcAft>
              <a:buClr>
                <a:schemeClr val="dk1"/>
              </a:buClr>
              <a:buSzPts val="1100"/>
              <a:buChar char="●"/>
            </a:pPr>
            <a:r>
              <a:rPr b="1" lang="fr" sz="1400">
                <a:solidFill>
                  <a:srgbClr val="4B5258"/>
                </a:solidFill>
                <a:latin typeface="Inter"/>
                <a:ea typeface="Inter"/>
                <a:cs typeface="Inter"/>
                <a:sym typeface="Inter"/>
              </a:rPr>
              <a:t>Capteurs d'accélération (accéléromètres</a:t>
            </a:r>
            <a:r>
              <a:rPr lang="fr" sz="1200">
                <a:solidFill>
                  <a:srgbClr val="4B5258"/>
                </a:solidFill>
                <a:latin typeface="Inter Medium"/>
                <a:ea typeface="Inter Medium"/>
                <a:cs typeface="Inter Medium"/>
                <a:sym typeface="Inter Medium"/>
              </a:rPr>
              <a:t>)</a:t>
            </a:r>
            <a:endParaRPr sz="1100">
              <a:solidFill>
                <a:schemeClr val="dk1"/>
              </a:solidFill>
            </a:endParaRPr>
          </a:p>
          <a:p>
            <a:pPr indent="0" lvl="0" marL="457200" rtl="0" algn="l">
              <a:spcBef>
                <a:spcPts val="0"/>
              </a:spcBef>
              <a:spcAft>
                <a:spcPts val="0"/>
              </a:spcAft>
              <a:buNone/>
            </a:pPr>
            <a:r>
              <a:t/>
            </a:r>
            <a:endParaRPr sz="1100">
              <a:solidFill>
                <a:schemeClr val="dk1"/>
              </a:solidFill>
            </a:endParaRPr>
          </a:p>
        </p:txBody>
      </p:sp>
      <p:sp>
        <p:nvSpPr>
          <p:cNvPr id="129" name="Google Shape;129;p19"/>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9"/>
          <p:cNvPicPr preferRelativeResize="0"/>
          <p:nvPr/>
        </p:nvPicPr>
        <p:blipFill>
          <a:blip r:embed="rId3">
            <a:alphaModFix/>
          </a:blip>
          <a:stretch>
            <a:fillRect/>
          </a:stretch>
        </p:blipFill>
        <p:spPr>
          <a:xfrm>
            <a:off x="258350" y="586677"/>
            <a:ext cx="576900" cy="385904"/>
          </a:xfrm>
          <a:prstGeom prst="rect">
            <a:avLst/>
          </a:prstGeom>
          <a:noFill/>
          <a:ln>
            <a:noFill/>
          </a:ln>
        </p:spPr>
      </p:pic>
      <p:pic>
        <p:nvPicPr>
          <p:cNvPr id="131" name="Google Shape;131;p19"/>
          <p:cNvPicPr preferRelativeResize="0"/>
          <p:nvPr/>
        </p:nvPicPr>
        <p:blipFill>
          <a:blip r:embed="rId4">
            <a:alphaModFix/>
          </a:blip>
          <a:stretch>
            <a:fillRect/>
          </a:stretch>
        </p:blipFill>
        <p:spPr>
          <a:xfrm>
            <a:off x="6402100" y="1099675"/>
            <a:ext cx="2523550" cy="2944142"/>
          </a:xfrm>
          <a:prstGeom prst="rect">
            <a:avLst/>
          </a:prstGeom>
          <a:noFill/>
          <a:ln>
            <a:noFill/>
          </a:ln>
        </p:spPr>
      </p:pic>
      <p:pic>
        <p:nvPicPr>
          <p:cNvPr id="132" name="Google Shape;132;p19"/>
          <p:cNvPicPr preferRelativeResize="0"/>
          <p:nvPr/>
        </p:nvPicPr>
        <p:blipFill rotWithShape="1">
          <a:blip r:embed="rId5">
            <a:alphaModFix/>
          </a:blip>
          <a:srcRect b="4320" l="5988" r="0" t="5856"/>
          <a:stretch/>
        </p:blipFill>
        <p:spPr>
          <a:xfrm>
            <a:off x="4561338" y="3843500"/>
            <a:ext cx="670125" cy="630100"/>
          </a:xfrm>
          <a:prstGeom prst="rect">
            <a:avLst/>
          </a:prstGeom>
          <a:noFill/>
          <a:ln>
            <a:noFill/>
          </a:ln>
        </p:spPr>
      </p:pic>
      <p:sp>
        <p:nvSpPr>
          <p:cNvPr id="133" name="Google Shape;133;p19"/>
          <p:cNvSpPr/>
          <p:nvPr/>
        </p:nvSpPr>
        <p:spPr>
          <a:xfrm>
            <a:off x="730000" y="3294150"/>
            <a:ext cx="3546300" cy="21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4" name="Google Shape;134;p19"/>
          <p:cNvCxnSpPr/>
          <p:nvPr/>
        </p:nvCxnSpPr>
        <p:spPr>
          <a:xfrm>
            <a:off x="2877900" y="3604925"/>
            <a:ext cx="1208700" cy="438900"/>
          </a:xfrm>
          <a:prstGeom prst="straightConnector1">
            <a:avLst/>
          </a:prstGeom>
          <a:noFill/>
          <a:ln cap="flat" cmpd="sng" w="9525">
            <a:solidFill>
              <a:schemeClr val="accent5"/>
            </a:solidFill>
            <a:prstDash val="solid"/>
            <a:round/>
            <a:headEnd len="med" w="med" type="none"/>
            <a:tailEnd len="med" w="med" type="triangle"/>
          </a:ln>
        </p:spPr>
      </p:cxnSp>
      <p:cxnSp>
        <p:nvCxnSpPr>
          <p:cNvPr id="135" name="Google Shape;135;p19"/>
          <p:cNvCxnSpPr/>
          <p:nvPr/>
        </p:nvCxnSpPr>
        <p:spPr>
          <a:xfrm flipH="1" rot="10800000">
            <a:off x="5596300" y="3676625"/>
            <a:ext cx="1247100" cy="367200"/>
          </a:xfrm>
          <a:prstGeom prst="straightConnector1">
            <a:avLst/>
          </a:prstGeom>
          <a:noFill/>
          <a:ln cap="flat" cmpd="sng" w="9525">
            <a:solidFill>
              <a:schemeClr val="accent5"/>
            </a:solidFill>
            <a:prstDash val="solid"/>
            <a:round/>
            <a:headEnd len="med" w="med" type="none"/>
            <a:tailEnd len="med" w="med" type="triangle"/>
          </a:ln>
        </p:spPr>
      </p:cxnSp>
      <p:sp>
        <p:nvSpPr>
          <p:cNvPr id="136" name="Google Shape;136;p19"/>
          <p:cNvSpPr txBox="1"/>
          <p:nvPr/>
        </p:nvSpPr>
        <p:spPr>
          <a:xfrm>
            <a:off x="10225" y="4892025"/>
            <a:ext cx="70224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u="sng">
                <a:solidFill>
                  <a:schemeClr val="dk2"/>
                </a:solidFill>
              </a:rPr>
              <a:t>Source image</a:t>
            </a:r>
            <a:r>
              <a:rPr lang="fr" sz="600">
                <a:solidFill>
                  <a:schemeClr val="dk2"/>
                </a:solidFill>
              </a:rPr>
              <a:t> : https://steemit.com/technology/@mike11/accelerometer-in-a-smartphone-how-it-works</a:t>
            </a:r>
            <a:endParaRPr sz="600">
              <a:solidFill>
                <a:schemeClr val="dk2"/>
              </a:solidFill>
            </a:endParaRPr>
          </a:p>
        </p:txBody>
      </p:sp>
      <p:sp>
        <p:nvSpPr>
          <p:cNvPr id="137" name="Google Shape;137;p19"/>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138" name="Google Shape;138;p19"/>
          <p:cNvSpPr txBox="1"/>
          <p:nvPr>
            <p:ph idx="12" type="sldNum"/>
          </p:nvPr>
        </p:nvSpPr>
        <p:spPr>
          <a:xfrm>
            <a:off x="8472458" y="45981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87950" y="48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u="sng">
                <a:solidFill>
                  <a:srgbClr val="0E3449"/>
                </a:solidFill>
                <a:latin typeface="Inter SemiBold"/>
                <a:ea typeface="Inter SemiBold"/>
                <a:cs typeface="Inter SemiBold"/>
                <a:sym typeface="Inter SemiBold"/>
              </a:rPr>
              <a:t>Contexte</a:t>
            </a:r>
            <a:r>
              <a:rPr lang="fr" sz="2500">
                <a:solidFill>
                  <a:srgbClr val="0E3449"/>
                </a:solidFill>
                <a:latin typeface="Inter SemiBold"/>
                <a:ea typeface="Inter SemiBold"/>
                <a:cs typeface="Inter SemiBold"/>
                <a:sym typeface="Inter SemiBold"/>
              </a:rPr>
              <a:t> </a:t>
            </a:r>
            <a:r>
              <a:rPr lang="fr" sz="2200">
                <a:solidFill>
                  <a:srgbClr val="0E3449"/>
                </a:solidFill>
                <a:latin typeface="Inter SemiBold"/>
                <a:ea typeface="Inter SemiBold"/>
                <a:cs typeface="Inter SemiBold"/>
                <a:sym typeface="Inter SemiBold"/>
              </a:rPr>
              <a:t>🔍</a:t>
            </a:r>
            <a:r>
              <a:rPr lang="fr" sz="1400">
                <a:solidFill>
                  <a:srgbClr val="000000"/>
                </a:solidFill>
              </a:rPr>
              <a:t> </a:t>
            </a:r>
            <a:endParaRPr sz="1400">
              <a:solidFill>
                <a:srgbClr val="000000"/>
              </a:solidFill>
            </a:endParaRPr>
          </a:p>
          <a:p>
            <a:pPr indent="0" lvl="0" marL="0" rtl="0" algn="l">
              <a:spcBef>
                <a:spcPts val="0"/>
              </a:spcBef>
              <a:spcAft>
                <a:spcPts val="0"/>
              </a:spcAft>
              <a:buNone/>
            </a:pPr>
            <a:r>
              <a:t/>
            </a:r>
            <a:endParaRPr/>
          </a:p>
        </p:txBody>
      </p:sp>
      <p:sp>
        <p:nvSpPr>
          <p:cNvPr id="144" name="Google Shape;144;p20"/>
          <p:cNvSpPr txBox="1"/>
          <p:nvPr>
            <p:ph idx="1" type="body"/>
          </p:nvPr>
        </p:nvSpPr>
        <p:spPr>
          <a:xfrm>
            <a:off x="258350" y="1150900"/>
            <a:ext cx="8520600" cy="3562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B5258"/>
              </a:buClr>
              <a:buSzPts val="1300"/>
              <a:buFont typeface="Inter Medium"/>
              <a:buChar char="●"/>
            </a:pPr>
            <a:r>
              <a:rPr lang="fr" sz="1300">
                <a:solidFill>
                  <a:srgbClr val="4B5258"/>
                </a:solidFill>
                <a:latin typeface="Inter Medium"/>
                <a:ea typeface="Inter Medium"/>
                <a:cs typeface="Inter Medium"/>
                <a:sym typeface="Inter Medium"/>
              </a:rPr>
              <a:t>Et si on utilisait ce capteur (</a:t>
            </a:r>
            <a:r>
              <a:rPr b="1" lang="fr" sz="1300">
                <a:solidFill>
                  <a:srgbClr val="4B5258"/>
                </a:solidFill>
                <a:latin typeface="Inter"/>
                <a:ea typeface="Inter"/>
                <a:cs typeface="Inter"/>
                <a:sym typeface="Inter"/>
              </a:rPr>
              <a:t>accéléromètres téléphoniques</a:t>
            </a:r>
            <a:r>
              <a:rPr lang="fr" sz="1300">
                <a:solidFill>
                  <a:srgbClr val="4B5258"/>
                </a:solidFill>
                <a:latin typeface="Inter Medium"/>
                <a:ea typeface="Inter Medium"/>
                <a:cs typeface="Inter Medium"/>
                <a:sym typeface="Inter Medium"/>
              </a:rPr>
              <a:t>) afin d'</a:t>
            </a:r>
            <a:r>
              <a:rPr b="1" lang="fr" sz="1300">
                <a:solidFill>
                  <a:srgbClr val="4B5258"/>
                </a:solidFill>
                <a:latin typeface="Inter"/>
                <a:ea typeface="Inter"/>
                <a:cs typeface="Inter"/>
                <a:sym typeface="Inter"/>
              </a:rPr>
              <a:t>exploration ses données</a:t>
            </a:r>
            <a:r>
              <a:rPr lang="fr" sz="1300">
                <a:solidFill>
                  <a:srgbClr val="4B5258"/>
                </a:solidFill>
                <a:latin typeface="Inter Medium"/>
                <a:ea typeface="Inter Medium"/>
                <a:cs typeface="Inter Medium"/>
                <a:sym typeface="Inter Medium"/>
              </a:rPr>
              <a:t> ?</a:t>
            </a:r>
            <a:endParaRPr sz="1300">
              <a:solidFill>
                <a:srgbClr val="4B5258"/>
              </a:solidFill>
              <a:latin typeface="Inter Medium"/>
              <a:ea typeface="Inter Medium"/>
              <a:cs typeface="Inter Medium"/>
              <a:sym typeface="Inter Medium"/>
            </a:endParaRPr>
          </a:p>
          <a:p>
            <a:pPr indent="0" lvl="0" marL="457200" rtl="0" algn="l">
              <a:spcBef>
                <a:spcPts val="0"/>
              </a:spcBef>
              <a:spcAft>
                <a:spcPts val="0"/>
              </a:spcAft>
              <a:buNone/>
            </a:pPr>
            <a:r>
              <a:t/>
            </a:r>
            <a:endParaRPr sz="600">
              <a:solidFill>
                <a:srgbClr val="4B5258"/>
              </a:solidFill>
              <a:latin typeface="Inter Medium"/>
              <a:ea typeface="Inter Medium"/>
              <a:cs typeface="Inter Medium"/>
              <a:sym typeface="Inter Medium"/>
            </a:endParaRPr>
          </a:p>
          <a:p>
            <a:pPr indent="-311150" lvl="0" marL="457200" rtl="0" algn="l">
              <a:spcBef>
                <a:spcPts val="0"/>
              </a:spcBef>
              <a:spcAft>
                <a:spcPts val="0"/>
              </a:spcAft>
              <a:buClr>
                <a:srgbClr val="4B5258"/>
              </a:buClr>
              <a:buSzPts val="1300"/>
              <a:buFont typeface="Inter"/>
              <a:buChar char="●"/>
            </a:pPr>
            <a:r>
              <a:rPr b="1" lang="fr" sz="1300">
                <a:solidFill>
                  <a:srgbClr val="4B5258"/>
                </a:solidFill>
                <a:latin typeface="Inter"/>
                <a:ea typeface="Inter"/>
                <a:cs typeface="Inter"/>
                <a:sym typeface="Inter"/>
              </a:rPr>
              <a:t>Dans quel but ?</a:t>
            </a:r>
            <a:endParaRPr b="1" sz="1300">
              <a:solidFill>
                <a:srgbClr val="4B5258"/>
              </a:solidFill>
              <a:latin typeface="Inter"/>
              <a:ea typeface="Inter"/>
              <a:cs typeface="Inter"/>
              <a:sym typeface="Inter"/>
            </a:endParaRPr>
          </a:p>
          <a:p>
            <a:pPr indent="0" lvl="0" marL="457200" rtl="0" algn="l">
              <a:spcBef>
                <a:spcPts val="0"/>
              </a:spcBef>
              <a:spcAft>
                <a:spcPts val="0"/>
              </a:spcAft>
              <a:buNone/>
            </a:pPr>
            <a:r>
              <a:t/>
            </a:r>
            <a:endParaRPr sz="500">
              <a:solidFill>
                <a:srgbClr val="4B5258"/>
              </a:solidFill>
              <a:latin typeface="Inter Medium"/>
              <a:ea typeface="Inter Medium"/>
              <a:cs typeface="Inter Medium"/>
              <a:sym typeface="Inter Medium"/>
            </a:endParaRPr>
          </a:p>
          <a:p>
            <a:pPr indent="-304800" lvl="1" marL="914400" rtl="0" algn="l">
              <a:spcBef>
                <a:spcPts val="0"/>
              </a:spcBef>
              <a:spcAft>
                <a:spcPts val="0"/>
              </a:spcAft>
              <a:buClr>
                <a:srgbClr val="4B5258"/>
              </a:buClr>
              <a:buSzPts val="1200"/>
              <a:buFont typeface="Inter Medium"/>
              <a:buChar char="○"/>
            </a:pPr>
            <a:r>
              <a:rPr lang="fr" sz="1200" u="sng">
                <a:solidFill>
                  <a:srgbClr val="4B5258"/>
                </a:solidFill>
                <a:latin typeface="Inter Medium"/>
                <a:ea typeface="Inter Medium"/>
                <a:cs typeface="Inter Medium"/>
                <a:sym typeface="Inter Medium"/>
              </a:rPr>
              <a:t>Reconnaissance d'activité </a:t>
            </a:r>
            <a:r>
              <a:rPr lang="fr" sz="1200">
                <a:solidFill>
                  <a:srgbClr val="4B5258"/>
                </a:solidFill>
                <a:latin typeface="Inter Medium"/>
                <a:ea typeface="Inter Medium"/>
                <a:cs typeface="Inter Medium"/>
                <a:sym typeface="Inter Medium"/>
              </a:rPr>
              <a:t>✅</a:t>
            </a:r>
            <a:endParaRPr sz="1200">
              <a:solidFill>
                <a:srgbClr val="4B5258"/>
              </a:solidFill>
              <a:latin typeface="Inter Medium"/>
              <a:ea typeface="Inter Medium"/>
              <a:cs typeface="Inter Medium"/>
              <a:sym typeface="Inter Medium"/>
            </a:endParaRPr>
          </a:p>
          <a:p>
            <a:pPr indent="0" lvl="0" marL="914400" rtl="0" algn="l">
              <a:spcBef>
                <a:spcPts val="0"/>
              </a:spcBef>
              <a:spcAft>
                <a:spcPts val="0"/>
              </a:spcAft>
              <a:buNone/>
            </a:pPr>
            <a:r>
              <a:t/>
            </a:r>
            <a:endParaRPr sz="400">
              <a:solidFill>
                <a:srgbClr val="4B5258"/>
              </a:solidFill>
              <a:latin typeface="Inter Medium"/>
              <a:ea typeface="Inter Medium"/>
              <a:cs typeface="Inter Medium"/>
              <a:sym typeface="Inter Medium"/>
            </a:endParaRPr>
          </a:p>
          <a:p>
            <a:pPr indent="-298450" lvl="2" marL="13716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Identifier l'activité physique pratiquée par un utilisateur </a:t>
            </a:r>
            <a:endParaRPr sz="1100">
              <a:solidFill>
                <a:srgbClr val="4B5258"/>
              </a:solidFill>
              <a:latin typeface="Inter Medium"/>
              <a:ea typeface="Inter Medium"/>
              <a:cs typeface="Inter Medium"/>
              <a:sym typeface="Inter Medium"/>
            </a:endParaRPr>
          </a:p>
          <a:p>
            <a:pPr indent="0" lvl="0" marL="1371600" rtl="0" algn="l">
              <a:spcBef>
                <a:spcPts val="0"/>
              </a:spcBef>
              <a:spcAft>
                <a:spcPts val="0"/>
              </a:spcAft>
              <a:buNone/>
            </a:pPr>
            <a:r>
              <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Marche</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Jogging</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Descente escaliers</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Monter escaliers</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Assis</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Debout</a:t>
            </a:r>
            <a:endParaRPr sz="1100">
              <a:solidFill>
                <a:srgbClr val="4B5258"/>
              </a:solidFill>
              <a:latin typeface="Inter Medium"/>
              <a:ea typeface="Inter Medium"/>
              <a:cs typeface="Inter Medium"/>
              <a:sym typeface="Inter Medium"/>
            </a:endParaRPr>
          </a:p>
          <a:p>
            <a:pPr indent="0" lvl="0" marL="1828800" rtl="0" algn="l">
              <a:spcBef>
                <a:spcPts val="0"/>
              </a:spcBef>
              <a:spcAft>
                <a:spcPts val="0"/>
              </a:spcAft>
              <a:buNone/>
            </a:pPr>
            <a:r>
              <a:rPr lang="fr" sz="1200">
                <a:solidFill>
                  <a:srgbClr val="4B5258"/>
                </a:solidFill>
                <a:latin typeface="Inter Medium"/>
                <a:ea typeface="Inter Medium"/>
                <a:cs typeface="Inter Medium"/>
                <a:sym typeface="Inter Medium"/>
              </a:rPr>
              <a:t> </a:t>
            </a:r>
            <a:endParaRPr sz="1200">
              <a:solidFill>
                <a:srgbClr val="4B5258"/>
              </a:solidFill>
              <a:latin typeface="Inter Medium"/>
              <a:ea typeface="Inter Medium"/>
              <a:cs typeface="Inter Medium"/>
              <a:sym typeface="Inter Medium"/>
            </a:endParaRPr>
          </a:p>
          <a:p>
            <a:pPr indent="-298450" lvl="2" marL="1371600" rtl="0" algn="l">
              <a:spcBef>
                <a:spcPts val="0"/>
              </a:spcBef>
              <a:spcAft>
                <a:spcPts val="0"/>
              </a:spcAft>
              <a:buClr>
                <a:srgbClr val="4B5258"/>
              </a:buClr>
              <a:buSzPts val="1100"/>
              <a:buFont typeface="Inter Medium"/>
              <a:buChar char="■"/>
            </a:pPr>
            <a:r>
              <a:rPr b="1" lang="fr" sz="1100">
                <a:solidFill>
                  <a:srgbClr val="4B5258"/>
                </a:solidFill>
                <a:latin typeface="Inter"/>
                <a:ea typeface="Inter"/>
                <a:cs typeface="Inter"/>
                <a:sym typeface="Inter"/>
              </a:rPr>
              <a:t>Time series data</a:t>
            </a:r>
            <a:r>
              <a:rPr lang="fr" sz="1100">
                <a:solidFill>
                  <a:srgbClr val="4B5258"/>
                </a:solidFill>
                <a:latin typeface="Inter Medium"/>
                <a:ea typeface="Inter Medium"/>
                <a:cs typeface="Inter Medium"/>
                <a:sym typeface="Inter Medium"/>
              </a:rPr>
              <a:t> : série chronologique agrégé </a:t>
            </a:r>
            <a:endParaRPr sz="1100">
              <a:solidFill>
                <a:srgbClr val="4B5258"/>
              </a:solidFill>
              <a:latin typeface="Inter Medium"/>
              <a:ea typeface="Inter Medium"/>
              <a:cs typeface="Inter Medium"/>
              <a:sym typeface="Inter Medium"/>
            </a:endParaRPr>
          </a:p>
          <a:p>
            <a:pPr indent="-298450" lvl="3" marL="18288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résument l'activité de l'utilisateur sur </a:t>
            </a:r>
            <a:r>
              <a:rPr b="1" lang="fr" sz="1100" u="sng">
                <a:solidFill>
                  <a:srgbClr val="4B5258"/>
                </a:solidFill>
                <a:latin typeface="Inter"/>
                <a:ea typeface="Inter"/>
                <a:cs typeface="Inter"/>
                <a:sym typeface="Inter"/>
              </a:rPr>
              <a:t>10-secondes intervalles</a:t>
            </a:r>
            <a:r>
              <a:rPr lang="fr" sz="1100">
                <a:solidFill>
                  <a:srgbClr val="4B5258"/>
                </a:solidFill>
                <a:latin typeface="Inter Medium"/>
                <a:ea typeface="Inter Medium"/>
                <a:cs typeface="Inter Medium"/>
                <a:sym typeface="Inter Medium"/>
              </a:rPr>
              <a:t>. </a:t>
            </a:r>
            <a:endParaRPr sz="1200"/>
          </a:p>
        </p:txBody>
      </p:sp>
      <p:sp>
        <p:nvSpPr>
          <p:cNvPr id="145" name="Google Shape;145;p20"/>
          <p:cNvSpPr txBox="1"/>
          <p:nvPr>
            <p:ph idx="12" type="sldNum"/>
          </p:nvPr>
        </p:nvSpPr>
        <p:spPr>
          <a:xfrm>
            <a:off x="8479783" y="46045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146" name="Google Shape;146;p20"/>
          <p:cNvPicPr preferRelativeResize="0"/>
          <p:nvPr/>
        </p:nvPicPr>
        <p:blipFill>
          <a:blip r:embed="rId3">
            <a:alphaModFix/>
          </a:blip>
          <a:stretch>
            <a:fillRect/>
          </a:stretch>
        </p:blipFill>
        <p:spPr>
          <a:xfrm>
            <a:off x="258350" y="586677"/>
            <a:ext cx="576900" cy="385904"/>
          </a:xfrm>
          <a:prstGeom prst="rect">
            <a:avLst/>
          </a:prstGeom>
          <a:noFill/>
          <a:ln>
            <a:noFill/>
          </a:ln>
        </p:spPr>
      </p:pic>
      <p:sp>
        <p:nvSpPr>
          <p:cNvPr id="147" name="Google Shape;147;p20"/>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148" name="Google Shape;148;p20"/>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0"/>
          <p:cNvPicPr preferRelativeResize="0"/>
          <p:nvPr/>
        </p:nvPicPr>
        <p:blipFill>
          <a:blip r:embed="rId4">
            <a:alphaModFix/>
          </a:blip>
          <a:stretch>
            <a:fillRect/>
          </a:stretch>
        </p:blipFill>
        <p:spPr>
          <a:xfrm>
            <a:off x="10225" y="3620138"/>
            <a:ext cx="777725" cy="1271887"/>
          </a:xfrm>
          <a:prstGeom prst="rect">
            <a:avLst/>
          </a:prstGeom>
          <a:noFill/>
          <a:ln>
            <a:noFill/>
          </a:ln>
        </p:spPr>
      </p:pic>
      <p:pic>
        <p:nvPicPr>
          <p:cNvPr id="150" name="Google Shape;150;p20"/>
          <p:cNvPicPr preferRelativeResize="0"/>
          <p:nvPr/>
        </p:nvPicPr>
        <p:blipFill>
          <a:blip r:embed="rId5">
            <a:alphaModFix/>
          </a:blip>
          <a:stretch>
            <a:fillRect/>
          </a:stretch>
        </p:blipFill>
        <p:spPr>
          <a:xfrm>
            <a:off x="3771300" y="2644350"/>
            <a:ext cx="1160675" cy="1058425"/>
          </a:xfrm>
          <a:prstGeom prst="rect">
            <a:avLst/>
          </a:prstGeom>
          <a:noFill/>
          <a:ln>
            <a:noFill/>
          </a:ln>
        </p:spPr>
      </p:pic>
      <p:pic>
        <p:nvPicPr>
          <p:cNvPr id="151" name="Google Shape;151;p20"/>
          <p:cNvPicPr preferRelativeResize="0"/>
          <p:nvPr/>
        </p:nvPicPr>
        <p:blipFill>
          <a:blip r:embed="rId6">
            <a:alphaModFix/>
          </a:blip>
          <a:stretch>
            <a:fillRect/>
          </a:stretch>
        </p:blipFill>
        <p:spPr>
          <a:xfrm>
            <a:off x="5798750" y="1935018"/>
            <a:ext cx="2681026" cy="1893682"/>
          </a:xfrm>
          <a:prstGeom prst="rect">
            <a:avLst/>
          </a:prstGeom>
          <a:noFill/>
          <a:ln>
            <a:noFill/>
          </a:ln>
        </p:spPr>
      </p:pic>
      <p:sp>
        <p:nvSpPr>
          <p:cNvPr id="152" name="Google Shape;152;p20"/>
          <p:cNvSpPr/>
          <p:nvPr/>
        </p:nvSpPr>
        <p:spPr>
          <a:xfrm flipH="1" rot="10800000">
            <a:off x="2052150" y="1436100"/>
            <a:ext cx="3428100" cy="13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0"/>
          <p:cNvSpPr txBox="1"/>
          <p:nvPr/>
        </p:nvSpPr>
        <p:spPr>
          <a:xfrm>
            <a:off x="10213" y="4892025"/>
            <a:ext cx="70224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u="sng">
                <a:solidFill>
                  <a:schemeClr val="dk2"/>
                </a:solidFill>
              </a:rPr>
              <a:t>Source image</a:t>
            </a:r>
            <a:r>
              <a:rPr lang="fr" sz="600">
                <a:solidFill>
                  <a:schemeClr val="dk2"/>
                </a:solidFill>
              </a:rPr>
              <a:t> : </a:t>
            </a:r>
            <a:r>
              <a:rPr lang="fr" sz="600">
                <a:solidFill>
                  <a:schemeClr val="dk2"/>
                </a:solidFill>
              </a:rPr>
              <a:t>https://www.reseauode.fr/ameliorer-mon-quotidien/pratiquer-une-activite-physique/</a:t>
            </a:r>
            <a:endParaRPr sz="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idx="1" type="body"/>
          </p:nvPr>
        </p:nvSpPr>
        <p:spPr>
          <a:xfrm>
            <a:off x="321925" y="1197275"/>
            <a:ext cx="8520600" cy="3555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B5258"/>
              </a:buClr>
              <a:buSzPts val="1100"/>
              <a:buFont typeface="Inter Medium"/>
              <a:buChar char="●"/>
            </a:pPr>
            <a:r>
              <a:rPr b="1" lang="fr" sz="1200" u="sng">
                <a:solidFill>
                  <a:srgbClr val="4B5258"/>
                </a:solidFill>
                <a:latin typeface="Inter"/>
                <a:ea typeface="Inter"/>
                <a:cs typeface="Inter"/>
                <a:sym typeface="Inter"/>
              </a:rPr>
              <a:t>Et si ces données résultantes nous permettait d’induire un </a:t>
            </a:r>
            <a:r>
              <a:rPr b="1" lang="fr" sz="1200" u="sng">
                <a:solidFill>
                  <a:schemeClr val="accent4"/>
                </a:solidFill>
                <a:latin typeface="Inter"/>
                <a:ea typeface="Inter"/>
                <a:cs typeface="Inter"/>
                <a:sym typeface="Inter"/>
              </a:rPr>
              <a:t>modèle prédictif de reconnaissance d'activité</a:t>
            </a:r>
            <a:r>
              <a:rPr b="1" lang="fr" sz="1200">
                <a:solidFill>
                  <a:srgbClr val="4B5258"/>
                </a:solidFill>
                <a:latin typeface="Inter"/>
                <a:ea typeface="Inter"/>
                <a:cs typeface="Inter"/>
                <a:sym typeface="Inter"/>
              </a:rPr>
              <a:t>? </a:t>
            </a:r>
            <a:r>
              <a:rPr b="1" lang="fr" sz="1100" u="sng">
                <a:solidFill>
                  <a:srgbClr val="4B5258"/>
                </a:solidFill>
                <a:latin typeface="Inter"/>
                <a:ea typeface="Inter"/>
                <a:cs typeface="Inter"/>
                <a:sym typeface="Inter"/>
              </a:rPr>
              <a:t> </a:t>
            </a:r>
            <a:endParaRPr b="1" sz="1100" u="sng">
              <a:solidFill>
                <a:srgbClr val="4B5258"/>
              </a:solidFill>
              <a:latin typeface="Inter"/>
              <a:ea typeface="Inter"/>
              <a:cs typeface="Inter"/>
              <a:sym typeface="Inter"/>
            </a:endParaRPr>
          </a:p>
          <a:p>
            <a:pPr indent="0" lvl="0" marL="457200" rtl="0" algn="l">
              <a:spcBef>
                <a:spcPts val="0"/>
              </a:spcBef>
              <a:spcAft>
                <a:spcPts val="0"/>
              </a:spcAft>
              <a:buNone/>
            </a:pPr>
            <a:r>
              <a:t/>
            </a:r>
            <a:endParaRPr sz="1100">
              <a:solidFill>
                <a:srgbClr val="4B5258"/>
              </a:solidFill>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L'utilisateur </a:t>
            </a:r>
            <a:r>
              <a:rPr i="1" lang="fr" sz="1100">
                <a:solidFill>
                  <a:srgbClr val="4B5258"/>
                </a:solidFill>
                <a:latin typeface="Inter Medium"/>
                <a:ea typeface="Inter Medium"/>
                <a:cs typeface="Inter Medium"/>
                <a:sym typeface="Inter Medium"/>
              </a:rPr>
              <a:t>n’aurait rien à faire </a:t>
            </a:r>
            <a:r>
              <a:rPr lang="fr" sz="1100">
                <a:solidFill>
                  <a:srgbClr val="4B5258"/>
                </a:solidFill>
                <a:latin typeface="Inter Medium"/>
                <a:ea typeface="Inter Medium"/>
                <a:cs typeface="Inter Medium"/>
                <a:sym typeface="Inter Medium"/>
              </a:rPr>
              <a:t>😎</a:t>
            </a:r>
            <a:endParaRPr sz="1100">
              <a:solidFill>
                <a:srgbClr val="4B5258"/>
              </a:solidFill>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Seulement porter son smartphone dans sa poche </a:t>
            </a:r>
            <a:endParaRPr sz="1100">
              <a:solidFill>
                <a:srgbClr val="4B5258"/>
              </a:solidFill>
              <a:latin typeface="Inter Medium"/>
              <a:ea typeface="Inter Medium"/>
              <a:cs typeface="Inter Medium"/>
              <a:sym typeface="Inter Medium"/>
            </a:endParaRPr>
          </a:p>
          <a:p>
            <a:pPr indent="-298450" lvl="2" marL="1371600" rtl="0" algn="l">
              <a:spcBef>
                <a:spcPts val="0"/>
              </a:spcBef>
              <a:spcAft>
                <a:spcPts val="0"/>
              </a:spcAft>
              <a:buClr>
                <a:srgbClr val="4B5258"/>
              </a:buClr>
              <a:buSzPts val="1100"/>
              <a:buFont typeface="Inter Medium"/>
              <a:buChar char="■"/>
            </a:pPr>
            <a:r>
              <a:rPr lang="fr" sz="1100">
                <a:solidFill>
                  <a:srgbClr val="4B5258"/>
                </a:solidFill>
                <a:highlight>
                  <a:srgbClr val="3FDAD2"/>
                </a:highlight>
                <a:latin typeface="Inter Medium"/>
                <a:ea typeface="Inter Medium"/>
                <a:cs typeface="Inter Medium"/>
                <a:sym typeface="Inter Medium"/>
              </a:rPr>
              <a:t>Récolte passive de données</a:t>
            </a:r>
            <a:endParaRPr sz="1100">
              <a:solidFill>
                <a:srgbClr val="4B5258"/>
              </a:solidFill>
              <a:highlight>
                <a:srgbClr val="3FDAD2"/>
              </a:highlight>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Reconnaissance d’activité physique ✅</a:t>
            </a:r>
            <a:endParaRPr sz="1100">
              <a:solidFill>
                <a:srgbClr val="4B5258"/>
              </a:solidFill>
              <a:latin typeface="Inter Medium"/>
              <a:ea typeface="Inter Medium"/>
              <a:cs typeface="Inter Medium"/>
              <a:sym typeface="Inter Medium"/>
            </a:endParaRPr>
          </a:p>
          <a:p>
            <a:pPr indent="0" lvl="0" marL="1371600" rtl="0" algn="l">
              <a:spcBef>
                <a:spcPts val="0"/>
              </a:spcBef>
              <a:spcAft>
                <a:spcPts val="0"/>
              </a:spcAft>
              <a:buNone/>
            </a:pPr>
            <a:r>
              <a:t/>
            </a:r>
            <a:endParaRPr sz="1100">
              <a:solidFill>
                <a:srgbClr val="4B5258"/>
              </a:solidFill>
              <a:latin typeface="Inter Medium"/>
              <a:ea typeface="Inter Medium"/>
              <a:cs typeface="Inter Medium"/>
              <a:sym typeface="Inter Medium"/>
            </a:endParaRPr>
          </a:p>
          <a:p>
            <a:pPr indent="0" lvl="0" marL="0" rtl="0" algn="l">
              <a:spcBef>
                <a:spcPts val="0"/>
              </a:spcBef>
              <a:spcAft>
                <a:spcPts val="0"/>
              </a:spcAft>
              <a:buNone/>
            </a:pPr>
            <a:r>
              <a:t/>
            </a:r>
            <a:endParaRPr sz="1100">
              <a:solidFill>
                <a:srgbClr val="4B5258"/>
              </a:solidFill>
              <a:latin typeface="Inter Medium"/>
              <a:ea typeface="Inter Medium"/>
              <a:cs typeface="Inter Medium"/>
              <a:sym typeface="Inter Medium"/>
            </a:endParaRPr>
          </a:p>
          <a:p>
            <a:pPr indent="-304800" lvl="0" marL="457200" rtl="0" algn="l">
              <a:spcBef>
                <a:spcPts val="0"/>
              </a:spcBef>
              <a:spcAft>
                <a:spcPts val="0"/>
              </a:spcAft>
              <a:buClr>
                <a:srgbClr val="4B5258"/>
              </a:buClr>
              <a:buSzPts val="1200"/>
              <a:buFont typeface="Inter Medium"/>
              <a:buChar char="●"/>
            </a:pPr>
            <a:r>
              <a:rPr lang="fr" sz="1200" u="sng">
                <a:solidFill>
                  <a:srgbClr val="4B5258"/>
                </a:solidFill>
                <a:latin typeface="Inter Medium"/>
                <a:ea typeface="Inter Medium"/>
                <a:cs typeface="Inter Medium"/>
                <a:sym typeface="Inter Medium"/>
              </a:rPr>
              <a:t>Dans un but d’</a:t>
            </a:r>
            <a:r>
              <a:rPr b="1" lang="fr" sz="1200" u="sng">
                <a:solidFill>
                  <a:srgbClr val="4B5258"/>
                </a:solidFill>
                <a:latin typeface="Inter"/>
                <a:ea typeface="Inter"/>
                <a:cs typeface="Inter"/>
                <a:sym typeface="Inter"/>
              </a:rPr>
              <a:t>optimisation des performances sportives</a:t>
            </a:r>
            <a:r>
              <a:rPr lang="fr" sz="1200" u="sng">
                <a:solidFill>
                  <a:srgbClr val="4B5258"/>
                </a:solidFill>
                <a:latin typeface="Inter Medium"/>
                <a:ea typeface="Inter Medium"/>
                <a:cs typeface="Inter Medium"/>
                <a:sym typeface="Inter Medium"/>
              </a:rPr>
              <a:t> :</a:t>
            </a:r>
            <a:endParaRPr sz="1200" u="sng">
              <a:solidFill>
                <a:srgbClr val="4B5258"/>
              </a:solidFill>
              <a:latin typeface="Inter Medium"/>
              <a:ea typeface="Inter Medium"/>
              <a:cs typeface="Inter Medium"/>
              <a:sym typeface="Inter Medium"/>
            </a:endParaRPr>
          </a:p>
          <a:p>
            <a:pPr indent="0" lvl="0" marL="457200" rtl="0" algn="l">
              <a:spcBef>
                <a:spcPts val="0"/>
              </a:spcBef>
              <a:spcAft>
                <a:spcPts val="0"/>
              </a:spcAft>
              <a:buNone/>
            </a:pPr>
            <a:r>
              <a:t/>
            </a:r>
            <a:endParaRPr sz="300" u="sng">
              <a:solidFill>
                <a:srgbClr val="4B5258"/>
              </a:solidFill>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Suivi d'activité du sportif centré sur les périodes off (vacances, week-end) </a:t>
            </a:r>
            <a:endParaRPr sz="1100">
              <a:solidFill>
                <a:srgbClr val="4B5258"/>
              </a:solidFill>
              <a:latin typeface="Inter Medium"/>
              <a:ea typeface="Inter Medium"/>
              <a:cs typeface="Inter Medium"/>
              <a:sym typeface="Inter Medium"/>
            </a:endParaRPr>
          </a:p>
          <a:p>
            <a:pPr indent="0" lvl="0" marL="914400" rtl="0" algn="l">
              <a:spcBef>
                <a:spcPts val="0"/>
              </a:spcBef>
              <a:spcAft>
                <a:spcPts val="0"/>
              </a:spcAft>
              <a:buNone/>
            </a:pPr>
            <a:r>
              <a:t/>
            </a:r>
            <a:endParaRPr sz="1100">
              <a:solidFill>
                <a:srgbClr val="4B5258"/>
              </a:solidFill>
              <a:latin typeface="Inter Medium"/>
              <a:ea typeface="Inter Medium"/>
              <a:cs typeface="Inter Medium"/>
              <a:sym typeface="Inter Medium"/>
            </a:endParaRPr>
          </a:p>
          <a:p>
            <a:pPr indent="-304800" lvl="0" marL="457200" rtl="0" algn="l">
              <a:spcBef>
                <a:spcPts val="0"/>
              </a:spcBef>
              <a:spcAft>
                <a:spcPts val="0"/>
              </a:spcAft>
              <a:buClr>
                <a:srgbClr val="4B5258"/>
              </a:buClr>
              <a:buSzPts val="1200"/>
              <a:buFont typeface="Inter Medium"/>
              <a:buChar char="●"/>
            </a:pPr>
            <a:r>
              <a:rPr lang="fr" sz="1200" u="sng">
                <a:solidFill>
                  <a:srgbClr val="4B5258"/>
                </a:solidFill>
                <a:latin typeface="Inter Medium"/>
                <a:ea typeface="Inter Medium"/>
                <a:cs typeface="Inter Medium"/>
                <a:sym typeface="Inter Medium"/>
              </a:rPr>
              <a:t>Permettrait de :  </a:t>
            </a:r>
            <a:endParaRPr sz="1200" u="sng">
              <a:solidFill>
                <a:srgbClr val="4B5258"/>
              </a:solidFill>
              <a:latin typeface="Inter Medium"/>
              <a:ea typeface="Inter Medium"/>
              <a:cs typeface="Inter Medium"/>
              <a:sym typeface="Inter Medium"/>
            </a:endParaRPr>
          </a:p>
          <a:p>
            <a:pPr indent="0" lvl="0" marL="457200" rtl="0" algn="l">
              <a:spcBef>
                <a:spcPts val="0"/>
              </a:spcBef>
              <a:spcAft>
                <a:spcPts val="0"/>
              </a:spcAft>
              <a:buNone/>
            </a:pPr>
            <a:r>
              <a:t/>
            </a:r>
            <a:endParaRPr sz="400" u="sng">
              <a:solidFill>
                <a:srgbClr val="4B5258"/>
              </a:solidFill>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Générer un </a:t>
            </a:r>
            <a:r>
              <a:rPr b="1" lang="fr" sz="1100">
                <a:solidFill>
                  <a:srgbClr val="4B5258"/>
                </a:solidFill>
                <a:latin typeface="Inter"/>
                <a:ea typeface="Inter"/>
                <a:cs typeface="Inter"/>
                <a:sym typeface="Inter"/>
              </a:rPr>
              <a:t>profil d'activité quotidien/hebdomadaire</a:t>
            </a:r>
            <a:r>
              <a:rPr lang="fr" sz="1100">
                <a:solidFill>
                  <a:srgbClr val="4B5258"/>
                </a:solidFill>
                <a:latin typeface="Inter Medium"/>
                <a:ea typeface="Inter Medium"/>
                <a:cs typeface="Inter Medium"/>
                <a:sym typeface="Inter Medium"/>
              </a:rPr>
              <a:t> 🏋🏻‍♂️</a:t>
            </a:r>
            <a:endParaRPr sz="1100">
              <a:solidFill>
                <a:srgbClr val="4B5258"/>
              </a:solidFill>
              <a:latin typeface="Inter Medium"/>
              <a:ea typeface="Inter Medium"/>
              <a:cs typeface="Inter Medium"/>
              <a:sym typeface="Inter Medium"/>
            </a:endParaRPr>
          </a:p>
          <a:p>
            <a:pPr indent="-298450" lvl="1" marL="914400" rtl="0" algn="l">
              <a:spcBef>
                <a:spcPts val="0"/>
              </a:spcBef>
              <a:spcAft>
                <a:spcPts val="0"/>
              </a:spcAft>
              <a:buClr>
                <a:srgbClr val="4B5258"/>
              </a:buClr>
              <a:buSzPts val="1100"/>
              <a:buFont typeface="Inter Medium"/>
              <a:buChar char="○"/>
            </a:pPr>
            <a:r>
              <a:rPr lang="fr" sz="1100">
                <a:solidFill>
                  <a:srgbClr val="4B5258"/>
                </a:solidFill>
                <a:latin typeface="Inter Medium"/>
                <a:ea typeface="Inter Medium"/>
                <a:cs typeface="Inter Medium"/>
                <a:sym typeface="Inter Medium"/>
              </a:rPr>
              <a:t>Déterminer si le sportif effectue une </a:t>
            </a:r>
            <a:r>
              <a:rPr b="1" lang="fr" sz="1100">
                <a:solidFill>
                  <a:schemeClr val="accent4"/>
                </a:solidFill>
                <a:latin typeface="Inter"/>
                <a:ea typeface="Inter"/>
                <a:cs typeface="Inter"/>
                <a:sym typeface="Inter"/>
              </a:rPr>
              <a:t>quantité d'activité saine pré compétition</a:t>
            </a:r>
            <a:r>
              <a:rPr lang="fr" sz="1100">
                <a:solidFill>
                  <a:srgbClr val="4B5258"/>
                </a:solidFill>
                <a:latin typeface="Inter Medium"/>
                <a:ea typeface="Inter Medium"/>
                <a:cs typeface="Inter Medium"/>
                <a:sym typeface="Inter Medium"/>
              </a:rPr>
              <a:t>  </a:t>
            </a:r>
            <a:endParaRPr sz="1100">
              <a:solidFill>
                <a:srgbClr val="4B5258"/>
              </a:solidFill>
              <a:latin typeface="Inter Medium"/>
              <a:ea typeface="Inter Medium"/>
              <a:cs typeface="Inter Medium"/>
              <a:sym typeface="Inter Medium"/>
            </a:endParaRPr>
          </a:p>
          <a:p>
            <a:pPr indent="-292100" lvl="2" marL="1371600" rtl="0" algn="l">
              <a:spcBef>
                <a:spcPts val="0"/>
              </a:spcBef>
              <a:spcAft>
                <a:spcPts val="0"/>
              </a:spcAft>
              <a:buClr>
                <a:srgbClr val="4B5258"/>
              </a:buClr>
              <a:buSzPts val="1000"/>
              <a:buFont typeface="Inter Medium"/>
              <a:buChar char="■"/>
            </a:pPr>
            <a:r>
              <a:rPr lang="fr" sz="1000">
                <a:solidFill>
                  <a:srgbClr val="4B5258"/>
                </a:solidFill>
                <a:highlight>
                  <a:srgbClr val="3FDAD2"/>
                </a:highlight>
                <a:latin typeface="Inter Medium"/>
                <a:ea typeface="Inter Medium"/>
                <a:cs typeface="Inter Medium"/>
                <a:sym typeface="Inter Medium"/>
              </a:rPr>
              <a:t>Envoyer notification téléphonique</a:t>
            </a:r>
            <a:r>
              <a:rPr lang="fr" sz="1000">
                <a:solidFill>
                  <a:srgbClr val="4B5258"/>
                </a:solidFill>
                <a:latin typeface="Inter Medium"/>
                <a:ea typeface="Inter Medium"/>
                <a:cs typeface="Inter Medium"/>
                <a:sym typeface="Inter Medium"/>
              </a:rPr>
              <a:t> 📲</a:t>
            </a:r>
            <a:endParaRPr sz="1000">
              <a:solidFill>
                <a:srgbClr val="4B5258"/>
              </a:solidFill>
              <a:latin typeface="Inter Medium"/>
              <a:ea typeface="Inter Medium"/>
              <a:cs typeface="Inter Medium"/>
              <a:sym typeface="Inter Medium"/>
            </a:endParaRPr>
          </a:p>
          <a:p>
            <a:pPr indent="-285750" lvl="3" marL="1828800" rtl="0" algn="l">
              <a:spcBef>
                <a:spcPts val="0"/>
              </a:spcBef>
              <a:spcAft>
                <a:spcPts val="0"/>
              </a:spcAft>
              <a:buClr>
                <a:srgbClr val="4B5258"/>
              </a:buClr>
              <a:buSzPts val="900"/>
              <a:buFont typeface="Inter Medium"/>
              <a:buChar char="●"/>
            </a:pPr>
            <a:r>
              <a:rPr lang="fr" sz="900">
                <a:solidFill>
                  <a:srgbClr val="4B5258"/>
                </a:solidFill>
                <a:latin typeface="Inter Medium"/>
                <a:ea typeface="Inter Medium"/>
                <a:cs typeface="Inter Medium"/>
                <a:sym typeface="Inter Medium"/>
              </a:rPr>
              <a:t>Si trop d’activité (non respect temps de repos) ❌</a:t>
            </a:r>
            <a:endParaRPr sz="900">
              <a:solidFill>
                <a:srgbClr val="4B5258"/>
              </a:solidFill>
              <a:latin typeface="Inter Medium"/>
              <a:ea typeface="Inter Medium"/>
              <a:cs typeface="Inter Medium"/>
              <a:sym typeface="Inter Medium"/>
            </a:endParaRPr>
          </a:p>
          <a:p>
            <a:pPr indent="-285750" lvl="3" marL="1828800" rtl="0" algn="l">
              <a:spcBef>
                <a:spcPts val="0"/>
              </a:spcBef>
              <a:spcAft>
                <a:spcPts val="0"/>
              </a:spcAft>
              <a:buClr>
                <a:srgbClr val="4B5258"/>
              </a:buClr>
              <a:buSzPts val="900"/>
              <a:buFont typeface="Inter Medium"/>
              <a:buChar char="●"/>
            </a:pPr>
            <a:r>
              <a:rPr lang="fr" sz="900">
                <a:solidFill>
                  <a:srgbClr val="4B5258"/>
                </a:solidFill>
                <a:latin typeface="Inter Medium"/>
                <a:ea typeface="Inter Medium"/>
                <a:cs typeface="Inter Medium"/>
                <a:sym typeface="Inter Medium"/>
              </a:rPr>
              <a:t>Si pas assez d’activité (avant compétition importante par exemple) </a:t>
            </a:r>
            <a:endParaRPr sz="900">
              <a:solidFill>
                <a:srgbClr val="4B5258"/>
              </a:solidFill>
              <a:latin typeface="Inter Medium"/>
              <a:ea typeface="Inter Medium"/>
              <a:cs typeface="Inter Medium"/>
              <a:sym typeface="Inter Medium"/>
            </a:endParaRPr>
          </a:p>
        </p:txBody>
      </p:sp>
      <p:sp>
        <p:nvSpPr>
          <p:cNvPr id="159" name="Google Shape;159;p21"/>
          <p:cNvSpPr txBox="1"/>
          <p:nvPr>
            <p:ph idx="12" type="sldNum"/>
          </p:nvPr>
        </p:nvSpPr>
        <p:spPr>
          <a:xfrm>
            <a:off x="8479783" y="456886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60" name="Google Shape;160;p21"/>
          <p:cNvSpPr txBox="1"/>
          <p:nvPr>
            <p:ph type="title"/>
          </p:nvPr>
        </p:nvSpPr>
        <p:spPr>
          <a:xfrm>
            <a:off x="883200" y="48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u="sng">
                <a:solidFill>
                  <a:srgbClr val="0E3449"/>
                </a:solidFill>
                <a:latin typeface="Inter SemiBold"/>
                <a:ea typeface="Inter SemiBold"/>
                <a:cs typeface="Inter SemiBold"/>
                <a:sym typeface="Inter SemiBold"/>
              </a:rPr>
              <a:t>Contexte</a:t>
            </a:r>
            <a:r>
              <a:rPr lang="fr" sz="2500">
                <a:solidFill>
                  <a:srgbClr val="0E3449"/>
                </a:solidFill>
                <a:latin typeface="Inter SemiBold"/>
                <a:ea typeface="Inter SemiBold"/>
                <a:cs typeface="Inter SemiBold"/>
                <a:sym typeface="Inter SemiBold"/>
              </a:rPr>
              <a:t> </a:t>
            </a:r>
            <a:r>
              <a:rPr lang="fr" sz="2200">
                <a:solidFill>
                  <a:srgbClr val="0E3449"/>
                </a:solidFill>
                <a:latin typeface="Inter SemiBold"/>
                <a:ea typeface="Inter SemiBold"/>
                <a:cs typeface="Inter SemiBold"/>
                <a:sym typeface="Inter SemiBold"/>
              </a:rPr>
              <a:t>🔍</a:t>
            </a:r>
            <a:r>
              <a:rPr lang="fr" sz="1400">
                <a:solidFill>
                  <a:srgbClr val="000000"/>
                </a:solidFill>
              </a:rPr>
              <a:t> </a:t>
            </a:r>
            <a:endParaRPr sz="1400">
              <a:solidFill>
                <a:srgbClr val="000000"/>
              </a:solidFill>
            </a:endParaRPr>
          </a:p>
          <a:p>
            <a:pPr indent="0" lvl="0" marL="0" rtl="0" algn="l">
              <a:spcBef>
                <a:spcPts val="0"/>
              </a:spcBef>
              <a:spcAft>
                <a:spcPts val="0"/>
              </a:spcAft>
              <a:buNone/>
            </a:pPr>
            <a:r>
              <a:t/>
            </a:r>
            <a:endParaRPr/>
          </a:p>
        </p:txBody>
      </p:sp>
      <p:pic>
        <p:nvPicPr>
          <p:cNvPr id="161" name="Google Shape;161;p21"/>
          <p:cNvPicPr preferRelativeResize="0"/>
          <p:nvPr/>
        </p:nvPicPr>
        <p:blipFill>
          <a:blip r:embed="rId3">
            <a:alphaModFix/>
          </a:blip>
          <a:stretch>
            <a:fillRect/>
          </a:stretch>
        </p:blipFill>
        <p:spPr>
          <a:xfrm>
            <a:off x="258350" y="586677"/>
            <a:ext cx="576900" cy="385904"/>
          </a:xfrm>
          <a:prstGeom prst="rect">
            <a:avLst/>
          </a:prstGeom>
          <a:noFill/>
          <a:ln>
            <a:noFill/>
          </a:ln>
        </p:spPr>
      </p:pic>
      <p:sp>
        <p:nvSpPr>
          <p:cNvPr id="162" name="Google Shape;162;p21"/>
          <p:cNvSpPr txBox="1"/>
          <p:nvPr/>
        </p:nvSpPr>
        <p:spPr>
          <a:xfrm>
            <a:off x="6944100" y="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accent6"/>
                </a:solidFill>
                <a:highlight>
                  <a:srgbClr val="015955"/>
                </a:highlight>
                <a:latin typeface="Inter Medium"/>
                <a:ea typeface="Inter Medium"/>
                <a:cs typeface="Inter Medium"/>
                <a:sym typeface="Inter Medium"/>
              </a:rPr>
              <a:t>Eugenia </a:t>
            </a:r>
            <a:r>
              <a:rPr b="1" lang="fr" sz="800">
                <a:solidFill>
                  <a:schemeClr val="accent6"/>
                </a:solidFill>
                <a:highlight>
                  <a:srgbClr val="015955"/>
                </a:highlight>
                <a:latin typeface="Inter"/>
                <a:ea typeface="Inter"/>
                <a:cs typeface="Inter"/>
                <a:sym typeface="Inter"/>
              </a:rPr>
              <a:t>Mellano </a:t>
            </a:r>
            <a:r>
              <a:rPr lang="fr" sz="800">
                <a:solidFill>
                  <a:schemeClr val="accent6"/>
                </a:solidFill>
                <a:highlight>
                  <a:srgbClr val="015955"/>
                </a:highlight>
                <a:latin typeface="Inter Medium"/>
                <a:ea typeface="Inter Medium"/>
                <a:cs typeface="Inter Medium"/>
                <a:sym typeface="Inter Medium"/>
              </a:rPr>
              <a:t>&amp; Doriane </a:t>
            </a:r>
            <a:r>
              <a:rPr b="1" lang="fr" sz="800">
                <a:solidFill>
                  <a:schemeClr val="accent6"/>
                </a:solidFill>
                <a:highlight>
                  <a:srgbClr val="015955"/>
                </a:highlight>
                <a:latin typeface="Inter"/>
                <a:ea typeface="Inter"/>
                <a:cs typeface="Inter"/>
                <a:sym typeface="Inter"/>
              </a:rPr>
              <a:t>Doyon-Dousse</a:t>
            </a:r>
            <a:endParaRPr b="1" sz="1000">
              <a:solidFill>
                <a:schemeClr val="dk1"/>
              </a:solidFill>
              <a:highlight>
                <a:srgbClr val="015955"/>
              </a:highlight>
            </a:endParaRPr>
          </a:p>
        </p:txBody>
      </p:sp>
      <p:sp>
        <p:nvSpPr>
          <p:cNvPr id="163" name="Google Shape;163;p21"/>
          <p:cNvSpPr/>
          <p:nvPr/>
        </p:nvSpPr>
        <p:spPr>
          <a:xfrm>
            <a:off x="10225" y="4892025"/>
            <a:ext cx="9144000" cy="251400"/>
          </a:xfrm>
          <a:prstGeom prst="rect">
            <a:avLst/>
          </a:prstGeom>
          <a:solidFill>
            <a:srgbClr val="C3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1"/>
          <p:cNvPicPr preferRelativeResize="0"/>
          <p:nvPr/>
        </p:nvPicPr>
        <p:blipFill>
          <a:blip r:embed="rId4">
            <a:alphaModFix/>
          </a:blip>
          <a:stretch>
            <a:fillRect/>
          </a:stretch>
        </p:blipFill>
        <p:spPr>
          <a:xfrm>
            <a:off x="6796350" y="2645025"/>
            <a:ext cx="2347649" cy="2247000"/>
          </a:xfrm>
          <a:prstGeom prst="rect">
            <a:avLst/>
          </a:prstGeom>
          <a:noFill/>
          <a:ln>
            <a:noFill/>
          </a:ln>
        </p:spPr>
      </p:pic>
      <p:pic>
        <p:nvPicPr>
          <p:cNvPr id="165" name="Google Shape;165;p21"/>
          <p:cNvPicPr preferRelativeResize="0"/>
          <p:nvPr/>
        </p:nvPicPr>
        <p:blipFill>
          <a:blip r:embed="rId5">
            <a:alphaModFix/>
          </a:blip>
          <a:stretch>
            <a:fillRect/>
          </a:stretch>
        </p:blipFill>
        <p:spPr>
          <a:xfrm>
            <a:off x="5107675" y="1556375"/>
            <a:ext cx="1509875" cy="1088650"/>
          </a:xfrm>
          <a:prstGeom prst="rect">
            <a:avLst/>
          </a:prstGeom>
          <a:noFill/>
          <a:ln>
            <a:noFill/>
          </a:ln>
        </p:spPr>
      </p:pic>
      <p:sp>
        <p:nvSpPr>
          <p:cNvPr id="166" name="Google Shape;166;p21"/>
          <p:cNvSpPr txBox="1"/>
          <p:nvPr/>
        </p:nvSpPr>
        <p:spPr>
          <a:xfrm>
            <a:off x="10225" y="4802425"/>
            <a:ext cx="597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u="sng">
                <a:solidFill>
                  <a:schemeClr val="dk2"/>
                </a:solidFill>
              </a:rPr>
              <a:t>Source image</a:t>
            </a:r>
            <a:r>
              <a:rPr lang="fr" sz="500">
                <a:solidFill>
                  <a:schemeClr val="dk2"/>
                </a:solidFill>
              </a:rPr>
              <a:t> </a:t>
            </a:r>
            <a:r>
              <a:rPr lang="fr" sz="500">
                <a:solidFill>
                  <a:srgbClr val="999999"/>
                </a:solidFill>
              </a:rPr>
              <a:t>: </a:t>
            </a:r>
            <a:r>
              <a:rPr lang="fr" sz="500">
                <a:solidFill>
                  <a:srgbClr val="999999"/>
                </a:solidFill>
              </a:rPr>
              <a:t>https://meritis.fr/blog/intelligence-artificielle-ia-comment-ca-fonctionne/</a:t>
            </a:r>
            <a:endParaRPr sz="500">
              <a:solidFill>
                <a:srgbClr val="999999"/>
              </a:solidFill>
            </a:endParaRPr>
          </a:p>
          <a:p>
            <a:pPr indent="457200" lvl="0" marL="0" rtl="0" algn="l">
              <a:spcBef>
                <a:spcPts val="0"/>
              </a:spcBef>
              <a:spcAft>
                <a:spcPts val="0"/>
              </a:spcAft>
              <a:buNone/>
            </a:pPr>
            <a:r>
              <a:rPr lang="fr" sz="500">
                <a:solidFill>
                  <a:srgbClr val="999999"/>
                </a:solidFill>
              </a:rPr>
              <a:t> </a:t>
            </a:r>
            <a:r>
              <a:rPr lang="fr" sz="500" u="sng">
                <a:solidFill>
                  <a:srgbClr val="999999"/>
                </a:solidFill>
                <a:hlinkClick r:id="rId6">
                  <a:extLst>
                    <a:ext uri="{A12FA001-AC4F-418D-AE19-62706E023703}">
                      <ahyp:hlinkClr val="tx"/>
                    </a:ext>
                  </a:extLst>
                </a:hlinkClick>
              </a:rPr>
              <a:t>https://fr.freepik.com/photos-premium/femme-met-telephone-portable-dans-poche-jeans-fond-clair-gris-isolation-espace-pour-texte_13338791.htm</a:t>
            </a:r>
            <a:endParaRPr sz="500">
              <a:solidFill>
                <a:srgbClr val="999999"/>
              </a:solidFill>
            </a:endParaRPr>
          </a:p>
          <a:p>
            <a:pPr indent="457200" lvl="0" marL="0" rtl="0" algn="l">
              <a:spcBef>
                <a:spcPts val="0"/>
              </a:spcBef>
              <a:spcAft>
                <a:spcPts val="0"/>
              </a:spcAft>
              <a:buNone/>
            </a:pPr>
            <a:r>
              <a:t/>
            </a:r>
            <a:endParaRPr sz="5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